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6" r:id="rId11"/>
  </p:sldIdLst>
  <p:sldSz cx="18288000" cy="10287000"/>
  <p:notesSz cx="6858000" cy="9144000"/>
  <p:embeddedFontLst>
    <p:embeddedFont>
      <p:font typeface="Bebas Neue Cyrillic" panose="020B0604020202020204" charset="0"/>
      <p:regular r:id="rId13"/>
    </p:embeddedFont>
    <p:embeddedFont>
      <p:font typeface="Montserrat" panose="00000500000000000000" pitchFamily="2" charset="0"/>
      <p:regular r:id="rId14"/>
    </p:embeddedFont>
    <p:embeddedFont>
      <p:font typeface="Montserrat Bold" panose="00000800000000000000" charset="0"/>
      <p:regular r:id="rId15"/>
    </p:embeddedFont>
    <p:embeddedFont>
      <p:font typeface="Montserrat Medium" panose="00000600000000000000" pitchFamily="2" charset="0"/>
      <p:regular r:id="rId16"/>
    </p:embeddedFont>
    <p:embeddedFont>
      <p:font typeface="Montserrat Semi-Bold" panose="020B0604020202020204" charset="0"/>
      <p:regular r:id="rId17"/>
    </p:embeddedFont>
    <p:embeddedFont>
      <p:font typeface="Poppins" panose="00000500000000000000" pitchFamily="2"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B1558A-6C63-45BC-89D1-5CFC592DF082}" v="6" dt="2025-11-10T20:27:25.6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3.fntdata"/><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meda Šimbelytė" userId="2f4be3d5-7991-4291-be59-0d9731504ce5" providerId="ADAL" clId="{7AFE7404-3181-4D0F-A7DD-6FF27AE7B08D}"/>
    <pc:docChg chg="delSld modSld">
      <pc:chgData name="Nomeda Šimbelytė" userId="2f4be3d5-7991-4291-be59-0d9731504ce5" providerId="ADAL" clId="{7AFE7404-3181-4D0F-A7DD-6FF27AE7B08D}" dt="2025-11-10T20:27:24.109" v="4" actId="14100"/>
      <pc:docMkLst>
        <pc:docMk/>
      </pc:docMkLst>
      <pc:sldChg chg="addSp modSp">
        <pc:chgData name="Nomeda Šimbelytė" userId="2f4be3d5-7991-4291-be59-0d9731504ce5" providerId="ADAL" clId="{7AFE7404-3181-4D0F-A7DD-6FF27AE7B08D}" dt="2025-11-10T20:27:24.109" v="4" actId="14100"/>
        <pc:sldMkLst>
          <pc:docMk/>
          <pc:sldMk cId="0" sldId="259"/>
        </pc:sldMkLst>
        <pc:spChg chg="add">
          <ac:chgData name="Nomeda Šimbelytė" userId="2f4be3d5-7991-4291-be59-0d9731504ce5" providerId="ADAL" clId="{7AFE7404-3181-4D0F-A7DD-6FF27AE7B08D}" dt="2025-11-10T20:27:11.857" v="1"/>
          <ac:spMkLst>
            <pc:docMk/>
            <pc:sldMk cId="0" sldId="259"/>
            <ac:spMk id="30" creationId="{CD2B7191-61A4-C254-558F-C343A591A330}"/>
          </ac:spMkLst>
        </pc:spChg>
        <pc:spChg chg="add mod">
          <ac:chgData name="Nomeda Šimbelytė" userId="2f4be3d5-7991-4291-be59-0d9731504ce5" providerId="ADAL" clId="{7AFE7404-3181-4D0F-A7DD-6FF27AE7B08D}" dt="2025-11-10T20:27:24.109" v="4" actId="14100"/>
          <ac:spMkLst>
            <pc:docMk/>
            <pc:sldMk cId="0" sldId="259"/>
            <ac:spMk id="31" creationId="{CEDC978D-9691-D04F-665B-B58ADC9160AA}"/>
          </ac:spMkLst>
        </pc:spChg>
      </pc:sldChg>
      <pc:sldChg chg="del">
        <pc:chgData name="Nomeda Šimbelytė" userId="2f4be3d5-7991-4291-be59-0d9731504ce5" providerId="ADAL" clId="{7AFE7404-3181-4D0F-A7DD-6FF27AE7B08D}" dt="2025-11-10T20:17:29.023" v="0" actId="47"/>
        <pc:sldMkLst>
          <pc:docMk/>
          <pc:sldMk cId="0"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10.11.2025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surašyti modules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surašyti modules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4.svg"/><Relationship Id="rId7"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44.png"/><Relationship Id="rId3" Type="http://schemas.openxmlformats.org/officeDocument/2006/relationships/image" Target="../media/image4.svg"/><Relationship Id="rId21" Type="http://schemas.openxmlformats.org/officeDocument/2006/relationships/image" Target="../media/image39.sv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3.jpeg"/><Relationship Id="rId2" Type="http://schemas.openxmlformats.org/officeDocument/2006/relationships/image" Target="../media/image3.pn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image" Target="../media/image42.png"/><Relationship Id="rId5" Type="http://schemas.openxmlformats.org/officeDocument/2006/relationships/image" Target="../media/image23.svg"/><Relationship Id="rId15" Type="http://schemas.openxmlformats.org/officeDocument/2006/relationships/image" Target="../media/image33.png"/><Relationship Id="rId23" Type="http://schemas.openxmlformats.org/officeDocument/2006/relationships/image" Target="../media/image41.svg"/><Relationship Id="rId28" Type="http://schemas.openxmlformats.org/officeDocument/2006/relationships/image" Target="../media/image46.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5.png"/></Relationships>
</file>

<file path=ppt/slides/_rels/slide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svg"/><Relationship Id="rId7"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51.jpeg"/></Relationships>
</file>

<file path=ppt/slides/_rels/slide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png"/><Relationship Id="rId7" Type="http://schemas.openxmlformats.org/officeDocument/2006/relationships/image" Target="../media/image53.svg"/><Relationship Id="rId12" Type="http://schemas.openxmlformats.org/officeDocument/2006/relationships/image" Target="../media/image5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11.jpeg"/><Relationship Id="rId10" Type="http://schemas.openxmlformats.org/officeDocument/2006/relationships/image" Target="../media/image56.png"/><Relationship Id="rId4" Type="http://schemas.openxmlformats.org/officeDocument/2006/relationships/image" Target="../media/image4.svg"/><Relationship Id="rId9" Type="http://schemas.openxmlformats.org/officeDocument/2006/relationships/image" Target="../media/image55.png"/></Relationships>
</file>

<file path=ppt/slides/_rels/slide7.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4.svg"/><Relationship Id="rId7"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0.sv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11.jpeg"/><Relationship Id="rId9" Type="http://schemas.openxmlformats.org/officeDocument/2006/relationships/image" Target="../media/image63.pn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3.png"/><Relationship Id="rId7"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4.svg"/><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1.jpeg"/><Relationship Id="rId7" Type="http://schemas.openxmlformats.org/officeDocument/2006/relationships/image" Target="../media/image73.sv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4.svg"/><Relationship Id="rId10" Type="http://schemas.openxmlformats.org/officeDocument/2006/relationships/hyperlink" Target="mailto:info@smarthealthdih.eu" TargetMode="External"/><Relationship Id="rId4" Type="http://schemas.openxmlformats.org/officeDocument/2006/relationships/image" Target="../media/image3.png"/><Relationship Id="rId9" Type="http://schemas.openxmlformats.org/officeDocument/2006/relationships/image" Target="../media/image7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049169" y="1100722"/>
            <a:ext cx="219656" cy="219656"/>
          </a:xfrm>
          <a:custGeom>
            <a:avLst/>
            <a:gdLst/>
            <a:ahLst/>
            <a:cxnLst/>
            <a:rect l="l" t="t" r="r" b="b"/>
            <a:pathLst>
              <a:path w="219656" h="219656">
                <a:moveTo>
                  <a:pt x="0" y="0"/>
                </a:moveTo>
                <a:lnTo>
                  <a:pt x="219656" y="0"/>
                </a:lnTo>
                <a:lnTo>
                  <a:pt x="219656" y="219657"/>
                </a:lnTo>
                <a:lnTo>
                  <a:pt x="0" y="219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rot="3072213">
            <a:off x="4376896" y="286652"/>
            <a:ext cx="11191621" cy="4267476"/>
          </a:xfrm>
          <a:custGeom>
            <a:avLst/>
            <a:gdLst/>
            <a:ahLst/>
            <a:cxnLst/>
            <a:rect l="l" t="t" r="r" b="b"/>
            <a:pathLst>
              <a:path w="11191621" h="4267476">
                <a:moveTo>
                  <a:pt x="0" y="0"/>
                </a:moveTo>
                <a:lnTo>
                  <a:pt x="11191621" y="0"/>
                </a:lnTo>
                <a:lnTo>
                  <a:pt x="11191621" y="4267476"/>
                </a:lnTo>
                <a:lnTo>
                  <a:pt x="0" y="4267476"/>
                </a:lnTo>
                <a:lnTo>
                  <a:pt x="0" y="0"/>
                </a:lnTo>
                <a:close/>
              </a:path>
            </a:pathLst>
          </a:custGeom>
          <a:blipFill>
            <a:blip r:embed="rId4">
              <a:extLst>
                <a:ext uri="{96DAC541-7B7A-43D3-8B79-37D633B846F1}">
                  <asvg:svgBlip xmlns:asvg="http://schemas.microsoft.com/office/drawing/2016/SVG/main" r:embed="rId5"/>
                </a:ext>
              </a:extLst>
            </a:blip>
            <a:stretch>
              <a:fillRect t="-162253"/>
            </a:stretch>
          </a:blipFill>
        </p:spPr>
        <p:txBody>
          <a:bodyPr/>
          <a:lstStyle/>
          <a:p>
            <a:endParaRPr lang="en-GB"/>
          </a:p>
        </p:txBody>
      </p:sp>
      <p:sp>
        <p:nvSpPr>
          <p:cNvPr id="4" name="Freeform 4"/>
          <p:cNvSpPr/>
          <p:nvPr/>
        </p:nvSpPr>
        <p:spPr>
          <a:xfrm rot="7807306" flipH="1">
            <a:off x="5921941" y="7459335"/>
            <a:ext cx="8171916" cy="3116033"/>
          </a:xfrm>
          <a:custGeom>
            <a:avLst/>
            <a:gdLst/>
            <a:ahLst/>
            <a:cxnLst/>
            <a:rect l="l" t="t" r="r" b="b"/>
            <a:pathLst>
              <a:path w="8171916" h="3116033">
                <a:moveTo>
                  <a:pt x="8171916" y="0"/>
                </a:moveTo>
                <a:lnTo>
                  <a:pt x="0" y="0"/>
                </a:lnTo>
                <a:lnTo>
                  <a:pt x="0" y="3116033"/>
                </a:lnTo>
                <a:lnTo>
                  <a:pt x="8171916" y="3116033"/>
                </a:lnTo>
                <a:lnTo>
                  <a:pt x="8171916" y="0"/>
                </a:lnTo>
                <a:close/>
              </a:path>
            </a:pathLst>
          </a:custGeom>
          <a:blipFill>
            <a:blip r:embed="rId4">
              <a:extLst>
                <a:ext uri="{96DAC541-7B7A-43D3-8B79-37D633B846F1}">
                  <asvg:svgBlip xmlns:asvg="http://schemas.microsoft.com/office/drawing/2016/SVG/main" r:embed="rId5"/>
                </a:ext>
              </a:extLst>
            </a:blip>
            <a:stretch>
              <a:fillRect t="-162253"/>
            </a:stretch>
          </a:blipFill>
        </p:spPr>
        <p:txBody>
          <a:bodyPr/>
          <a:lstStyle/>
          <a:p>
            <a:endParaRPr lang="en-GB"/>
          </a:p>
        </p:txBody>
      </p:sp>
      <p:sp>
        <p:nvSpPr>
          <p:cNvPr id="5" name="Freeform 5"/>
          <p:cNvSpPr/>
          <p:nvPr/>
        </p:nvSpPr>
        <p:spPr>
          <a:xfrm>
            <a:off x="9059504" y="1955172"/>
            <a:ext cx="6558535" cy="6558535"/>
          </a:xfrm>
          <a:custGeom>
            <a:avLst/>
            <a:gdLst/>
            <a:ahLst/>
            <a:cxnLst/>
            <a:rect l="l" t="t" r="r" b="b"/>
            <a:pathLst>
              <a:path w="6558535" h="6558535">
                <a:moveTo>
                  <a:pt x="0" y="0"/>
                </a:moveTo>
                <a:lnTo>
                  <a:pt x="6558535" y="0"/>
                </a:lnTo>
                <a:lnTo>
                  <a:pt x="6558535" y="6558535"/>
                </a:lnTo>
                <a:lnTo>
                  <a:pt x="0" y="6558535"/>
                </a:lnTo>
                <a:lnTo>
                  <a:pt x="0" y="0"/>
                </a:lnTo>
                <a:close/>
              </a:path>
            </a:pathLst>
          </a:custGeom>
          <a:blipFill>
            <a:blip r:embed="rId6">
              <a:alphaModFix amt="5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 name="AutoShape 6"/>
          <p:cNvSpPr/>
          <p:nvPr/>
        </p:nvSpPr>
        <p:spPr>
          <a:xfrm>
            <a:off x="1959541" y="7567461"/>
            <a:ext cx="5688188" cy="0"/>
          </a:xfrm>
          <a:prstGeom prst="line">
            <a:avLst/>
          </a:prstGeom>
          <a:ln w="895350" cap="rnd">
            <a:solidFill>
              <a:srgbClr val="D9D9D9">
                <a:alpha val="34902"/>
              </a:srgbClr>
            </a:solidFill>
            <a:prstDash val="solid"/>
            <a:headEnd type="none" w="sm" len="sm"/>
            <a:tailEnd type="none" w="sm" len="sm"/>
          </a:ln>
        </p:spPr>
        <p:txBody>
          <a:bodyPr/>
          <a:lstStyle/>
          <a:p>
            <a:endParaRPr lang="en-GB"/>
          </a:p>
        </p:txBody>
      </p:sp>
      <p:sp>
        <p:nvSpPr>
          <p:cNvPr id="7" name="AutoShape 7"/>
          <p:cNvSpPr/>
          <p:nvPr/>
        </p:nvSpPr>
        <p:spPr>
          <a:xfrm>
            <a:off x="14211040" y="8810625"/>
            <a:ext cx="4814048" cy="0"/>
          </a:xfrm>
          <a:prstGeom prst="line">
            <a:avLst/>
          </a:prstGeom>
          <a:ln w="895350" cap="rnd">
            <a:solidFill>
              <a:srgbClr val="5271FF"/>
            </a:solidFill>
            <a:prstDash val="solid"/>
            <a:headEnd type="none" w="sm" len="sm"/>
            <a:tailEnd type="none" w="sm" len="sm"/>
          </a:ln>
        </p:spPr>
        <p:txBody>
          <a:bodyPr/>
          <a:lstStyle/>
          <a:p>
            <a:endParaRPr lang="en-GB"/>
          </a:p>
        </p:txBody>
      </p:sp>
      <p:grpSp>
        <p:nvGrpSpPr>
          <p:cNvPr id="8" name="Group 8"/>
          <p:cNvGrpSpPr/>
          <p:nvPr/>
        </p:nvGrpSpPr>
        <p:grpSpPr>
          <a:xfrm>
            <a:off x="6928213" y="7733698"/>
            <a:ext cx="562876" cy="562876"/>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271FF"/>
            </a:solidFill>
          </p:spPr>
          <p:txBody>
            <a:bodyPr/>
            <a:lstStyle/>
            <a:p>
              <a:endParaRPr lang="en-GB"/>
            </a:p>
          </p:txBody>
        </p:sp>
      </p:grpSp>
      <p:sp>
        <p:nvSpPr>
          <p:cNvPr id="10" name="Freeform 10"/>
          <p:cNvSpPr/>
          <p:nvPr/>
        </p:nvSpPr>
        <p:spPr>
          <a:xfrm>
            <a:off x="7154856" y="7911732"/>
            <a:ext cx="125636" cy="206808"/>
          </a:xfrm>
          <a:custGeom>
            <a:avLst/>
            <a:gdLst/>
            <a:ahLst/>
            <a:cxnLst/>
            <a:rect l="l" t="t" r="r" b="b"/>
            <a:pathLst>
              <a:path w="125636" h="206808">
                <a:moveTo>
                  <a:pt x="0" y="0"/>
                </a:moveTo>
                <a:lnTo>
                  <a:pt x="125636" y="0"/>
                </a:lnTo>
                <a:lnTo>
                  <a:pt x="125636" y="206809"/>
                </a:lnTo>
                <a:lnTo>
                  <a:pt x="0" y="20680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11" name="Group 11"/>
          <p:cNvGrpSpPr>
            <a:grpSpLocks noChangeAspect="1"/>
          </p:cNvGrpSpPr>
          <p:nvPr/>
        </p:nvGrpSpPr>
        <p:grpSpPr>
          <a:xfrm>
            <a:off x="9453103" y="2257843"/>
            <a:ext cx="5860721" cy="5860697"/>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424242"/>
            </a:solidFill>
            <a:ln w="12700">
              <a:solidFill>
                <a:srgbClr val="000000"/>
              </a:solidFill>
            </a:ln>
          </p:spPr>
          <p:txBody>
            <a:bodyPr/>
            <a:lstStyle/>
            <a:p>
              <a:endParaRPr lang="en-GB"/>
            </a:p>
          </p:txBody>
        </p:sp>
      </p:grpSp>
      <p:sp>
        <p:nvSpPr>
          <p:cNvPr id="13" name="Freeform 13"/>
          <p:cNvSpPr/>
          <p:nvPr/>
        </p:nvSpPr>
        <p:spPr>
          <a:xfrm>
            <a:off x="9144000" y="1430455"/>
            <a:ext cx="7314192" cy="7221102"/>
          </a:xfrm>
          <a:custGeom>
            <a:avLst/>
            <a:gdLst/>
            <a:ahLst/>
            <a:cxnLst/>
            <a:rect l="l" t="t" r="r" b="b"/>
            <a:pathLst>
              <a:path w="7314192" h="7221102">
                <a:moveTo>
                  <a:pt x="0" y="0"/>
                </a:moveTo>
                <a:lnTo>
                  <a:pt x="7314192" y="0"/>
                </a:lnTo>
                <a:lnTo>
                  <a:pt x="7314192" y="7221102"/>
                </a:lnTo>
                <a:lnTo>
                  <a:pt x="0" y="72211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4" name="Freeform 14"/>
          <p:cNvSpPr/>
          <p:nvPr/>
        </p:nvSpPr>
        <p:spPr>
          <a:xfrm>
            <a:off x="1596415" y="669269"/>
            <a:ext cx="1302221" cy="1302221"/>
          </a:xfrm>
          <a:custGeom>
            <a:avLst/>
            <a:gdLst/>
            <a:ahLst/>
            <a:cxnLst/>
            <a:rect l="l" t="t" r="r" b="b"/>
            <a:pathLst>
              <a:path w="1302221" h="1302221">
                <a:moveTo>
                  <a:pt x="0" y="0"/>
                </a:moveTo>
                <a:lnTo>
                  <a:pt x="1302220" y="0"/>
                </a:lnTo>
                <a:lnTo>
                  <a:pt x="1302220" y="1302220"/>
                </a:lnTo>
                <a:lnTo>
                  <a:pt x="0" y="1302220"/>
                </a:lnTo>
                <a:lnTo>
                  <a:pt x="0" y="0"/>
                </a:lnTo>
                <a:close/>
              </a:path>
            </a:pathLst>
          </a:custGeom>
          <a:blipFill>
            <a:blip r:embed="rId12"/>
            <a:stretch>
              <a:fillRect/>
            </a:stretch>
          </a:blipFill>
        </p:spPr>
        <p:txBody>
          <a:bodyPr/>
          <a:lstStyle/>
          <a:p>
            <a:endParaRPr lang="en-GB"/>
          </a:p>
        </p:txBody>
      </p:sp>
      <p:sp>
        <p:nvSpPr>
          <p:cNvPr id="15" name="TextBox 15"/>
          <p:cNvSpPr txBox="1"/>
          <p:nvPr/>
        </p:nvSpPr>
        <p:spPr>
          <a:xfrm>
            <a:off x="1959541" y="3088903"/>
            <a:ext cx="6421292" cy="1606529"/>
          </a:xfrm>
          <a:prstGeom prst="rect">
            <a:avLst/>
          </a:prstGeom>
        </p:spPr>
        <p:txBody>
          <a:bodyPr lIns="0" tIns="0" rIns="0" bIns="0" rtlCol="0" anchor="t">
            <a:spAutoFit/>
          </a:bodyPr>
          <a:lstStyle/>
          <a:p>
            <a:pPr algn="l">
              <a:lnSpc>
                <a:spcPts val="11874"/>
              </a:lnSpc>
            </a:pPr>
            <a:r>
              <a:rPr lang="en-US" sz="12499">
                <a:solidFill>
                  <a:srgbClr val="000000"/>
                </a:solidFill>
                <a:latin typeface="Bebas Neue Cyrillic"/>
                <a:ea typeface="Bebas Neue Cyrillic"/>
                <a:cs typeface="Bebas Neue Cyrillic"/>
                <a:sym typeface="Bebas Neue Cyrillic"/>
              </a:rPr>
              <a:t>SMART</a:t>
            </a:r>
          </a:p>
        </p:txBody>
      </p:sp>
      <p:sp>
        <p:nvSpPr>
          <p:cNvPr id="16" name="TextBox 16"/>
          <p:cNvSpPr txBox="1"/>
          <p:nvPr/>
        </p:nvSpPr>
        <p:spPr>
          <a:xfrm>
            <a:off x="1959541" y="4578812"/>
            <a:ext cx="6421292" cy="1606529"/>
          </a:xfrm>
          <a:prstGeom prst="rect">
            <a:avLst/>
          </a:prstGeom>
        </p:spPr>
        <p:txBody>
          <a:bodyPr lIns="0" tIns="0" rIns="0" bIns="0" rtlCol="0" anchor="t">
            <a:spAutoFit/>
          </a:bodyPr>
          <a:lstStyle/>
          <a:p>
            <a:pPr algn="l">
              <a:lnSpc>
                <a:spcPts val="11874"/>
              </a:lnSpc>
            </a:pPr>
            <a:r>
              <a:rPr lang="en-US" sz="12499">
                <a:solidFill>
                  <a:srgbClr val="5271FF"/>
                </a:solidFill>
                <a:latin typeface="Bebas Neue Cyrillic"/>
                <a:ea typeface="Bebas Neue Cyrillic"/>
                <a:cs typeface="Bebas Neue Cyrillic"/>
                <a:sym typeface="Bebas Neue Cyrillic"/>
              </a:rPr>
              <a:t>HEALTH</a:t>
            </a:r>
          </a:p>
        </p:txBody>
      </p:sp>
      <p:sp>
        <p:nvSpPr>
          <p:cNvPr id="17" name="TextBox 17"/>
          <p:cNvSpPr txBox="1"/>
          <p:nvPr/>
        </p:nvSpPr>
        <p:spPr>
          <a:xfrm>
            <a:off x="1959541" y="6071962"/>
            <a:ext cx="6421292" cy="356234"/>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 Smarth Health Digital Hub Vilnius</a:t>
            </a:r>
          </a:p>
        </p:txBody>
      </p:sp>
      <p:sp>
        <p:nvSpPr>
          <p:cNvPr id="18" name="TextBox 18"/>
          <p:cNvSpPr txBox="1"/>
          <p:nvPr/>
        </p:nvSpPr>
        <p:spPr>
          <a:xfrm>
            <a:off x="2393886" y="7817969"/>
            <a:ext cx="4348949" cy="356235"/>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www.smarthealthdih.eu</a:t>
            </a:r>
          </a:p>
        </p:txBody>
      </p:sp>
      <p:sp>
        <p:nvSpPr>
          <p:cNvPr id="19" name="TextBox 19"/>
          <p:cNvSpPr txBox="1"/>
          <p:nvPr/>
        </p:nvSpPr>
        <p:spPr>
          <a:xfrm>
            <a:off x="14211040" y="8613457"/>
            <a:ext cx="3599783" cy="356235"/>
          </a:xfrm>
          <a:prstGeom prst="rect">
            <a:avLst/>
          </a:prstGeom>
        </p:spPr>
        <p:txBody>
          <a:bodyPr lIns="0" tIns="0" rIns="0" bIns="0" rtlCol="0" anchor="t">
            <a:spAutoFit/>
          </a:bodyPr>
          <a:lstStyle/>
          <a:p>
            <a:pPr algn="r">
              <a:lnSpc>
                <a:spcPts val="2940"/>
              </a:lnSpc>
            </a:pPr>
            <a:r>
              <a:rPr lang="en-US" sz="2100" b="1">
                <a:solidFill>
                  <a:srgbClr val="FFFFFF"/>
                </a:solidFill>
                <a:latin typeface="Montserrat Medium"/>
                <a:ea typeface="Montserrat Medium"/>
                <a:cs typeface="Montserrat Medium"/>
                <a:sym typeface="Montserrat Medium"/>
              </a:rPr>
              <a:t>NOMEDA ŠIMBELYTĖ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76328" y="0"/>
            <a:ext cx="9911672" cy="10287000"/>
          </a:xfrm>
          <a:custGeom>
            <a:avLst/>
            <a:gdLst/>
            <a:ahLst/>
            <a:cxnLst/>
            <a:rect l="l" t="t" r="r" b="b"/>
            <a:pathLst>
              <a:path w="9911672" h="10287000">
                <a:moveTo>
                  <a:pt x="0" y="0"/>
                </a:moveTo>
                <a:lnTo>
                  <a:pt x="9911672" y="0"/>
                </a:lnTo>
                <a:lnTo>
                  <a:pt x="9911672" y="10287000"/>
                </a:lnTo>
                <a:lnTo>
                  <a:pt x="0" y="10287000"/>
                </a:lnTo>
                <a:lnTo>
                  <a:pt x="0" y="0"/>
                </a:lnTo>
                <a:close/>
              </a:path>
            </a:pathLst>
          </a:custGeom>
          <a:blipFill>
            <a:blip r:embed="rId2"/>
            <a:stretch>
              <a:fillRect r="-1129" b="-14298"/>
            </a:stretch>
          </a:blipFill>
        </p:spPr>
        <p:txBody>
          <a:bodyPr/>
          <a:lstStyle/>
          <a:p>
            <a:endParaRPr lang="en-GB"/>
          </a:p>
        </p:txBody>
      </p:sp>
      <p:sp>
        <p:nvSpPr>
          <p:cNvPr id="3" name="Freeform 3"/>
          <p:cNvSpPr/>
          <p:nvPr/>
        </p:nvSpPr>
        <p:spPr>
          <a:xfrm flipH="1">
            <a:off x="9669415" y="0"/>
            <a:ext cx="8618585" cy="10287000"/>
          </a:xfrm>
          <a:custGeom>
            <a:avLst/>
            <a:gdLst/>
            <a:ahLst/>
            <a:cxnLst/>
            <a:rect l="l" t="t" r="r" b="b"/>
            <a:pathLst>
              <a:path w="8618585" h="10287000">
                <a:moveTo>
                  <a:pt x="8618585" y="0"/>
                </a:moveTo>
                <a:lnTo>
                  <a:pt x="0" y="0"/>
                </a:lnTo>
                <a:lnTo>
                  <a:pt x="0" y="10287000"/>
                </a:lnTo>
                <a:lnTo>
                  <a:pt x="8618585" y="10287000"/>
                </a:lnTo>
                <a:lnTo>
                  <a:pt x="8618585" y="0"/>
                </a:lnTo>
                <a:close/>
              </a:path>
            </a:pathLst>
          </a:custGeom>
          <a:blipFill>
            <a:blip r:embed="rId3">
              <a:alphaModFix amt="75000"/>
              <a:extLst>
                <a:ext uri="{96DAC541-7B7A-43D3-8B79-37D633B846F1}">
                  <asvg:svgBlip xmlns:asvg="http://schemas.microsoft.com/office/drawing/2016/SVG/main" r:embed="rId4"/>
                </a:ext>
              </a:extLst>
            </a:blip>
            <a:stretch>
              <a:fillRect l="-19358"/>
            </a:stretch>
          </a:blipFill>
        </p:spPr>
        <p:txBody>
          <a:bodyPr/>
          <a:lstStyle/>
          <a:p>
            <a:endParaRPr lang="en-GB"/>
          </a:p>
        </p:txBody>
      </p:sp>
      <p:grpSp>
        <p:nvGrpSpPr>
          <p:cNvPr id="4" name="Group 4"/>
          <p:cNvGrpSpPr/>
          <p:nvPr/>
        </p:nvGrpSpPr>
        <p:grpSpPr>
          <a:xfrm>
            <a:off x="15799192" y="7803681"/>
            <a:ext cx="2488808" cy="2483319"/>
            <a:chOff x="0" y="0"/>
            <a:chExt cx="1714512" cy="1710731"/>
          </a:xfrm>
        </p:grpSpPr>
        <p:sp>
          <p:nvSpPr>
            <p:cNvPr id="5" name="Freeform 5"/>
            <p:cNvSpPr/>
            <p:nvPr/>
          </p:nvSpPr>
          <p:spPr>
            <a:xfrm>
              <a:off x="0" y="0"/>
              <a:ext cx="1714512" cy="1710731"/>
            </a:xfrm>
            <a:custGeom>
              <a:avLst/>
              <a:gdLst/>
              <a:ahLst/>
              <a:cxnLst/>
              <a:rect l="l" t="t" r="r" b="b"/>
              <a:pathLst>
                <a:path w="1714512" h="1710731">
                  <a:moveTo>
                    <a:pt x="0" y="0"/>
                  </a:moveTo>
                  <a:lnTo>
                    <a:pt x="1714512" y="0"/>
                  </a:lnTo>
                  <a:lnTo>
                    <a:pt x="1714512" y="1710731"/>
                  </a:lnTo>
                  <a:lnTo>
                    <a:pt x="0" y="1710731"/>
                  </a:lnTo>
                  <a:close/>
                </a:path>
              </a:pathLst>
            </a:custGeom>
            <a:solidFill>
              <a:srgbClr val="003479">
                <a:alpha val="74902"/>
              </a:srgbClr>
            </a:solidFill>
          </p:spPr>
          <p:txBody>
            <a:bodyPr/>
            <a:lstStyle/>
            <a:p>
              <a:endParaRPr lang="en-GB"/>
            </a:p>
          </p:txBody>
        </p:sp>
      </p:grpSp>
      <p:sp>
        <p:nvSpPr>
          <p:cNvPr id="6" name="Freeform 6"/>
          <p:cNvSpPr/>
          <p:nvPr/>
        </p:nvSpPr>
        <p:spPr>
          <a:xfrm>
            <a:off x="16569356" y="8571100"/>
            <a:ext cx="948481" cy="948481"/>
          </a:xfrm>
          <a:custGeom>
            <a:avLst/>
            <a:gdLst/>
            <a:ahLst/>
            <a:cxnLst/>
            <a:rect l="l" t="t" r="r" b="b"/>
            <a:pathLst>
              <a:path w="948481" h="948481">
                <a:moveTo>
                  <a:pt x="0" y="0"/>
                </a:moveTo>
                <a:lnTo>
                  <a:pt x="948480" y="0"/>
                </a:lnTo>
                <a:lnTo>
                  <a:pt x="948480" y="948481"/>
                </a:lnTo>
                <a:lnTo>
                  <a:pt x="0" y="94848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1810376" y="522941"/>
            <a:ext cx="1045046" cy="1045046"/>
          </a:xfrm>
          <a:custGeom>
            <a:avLst/>
            <a:gdLst/>
            <a:ahLst/>
            <a:cxnLst/>
            <a:rect l="l" t="t" r="r" b="b"/>
            <a:pathLst>
              <a:path w="1045046" h="1045046">
                <a:moveTo>
                  <a:pt x="0" y="0"/>
                </a:moveTo>
                <a:lnTo>
                  <a:pt x="1045045" y="0"/>
                </a:lnTo>
                <a:lnTo>
                  <a:pt x="1045045" y="1045045"/>
                </a:lnTo>
                <a:lnTo>
                  <a:pt x="0" y="1045045"/>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1810376" y="3261462"/>
            <a:ext cx="5727897" cy="1470660"/>
          </a:xfrm>
          <a:prstGeom prst="rect">
            <a:avLst/>
          </a:prstGeom>
        </p:spPr>
        <p:txBody>
          <a:bodyPr lIns="0" tIns="0" rIns="0" bIns="0" rtlCol="0" anchor="t">
            <a:spAutoFit/>
          </a:bodyPr>
          <a:lstStyle/>
          <a:p>
            <a:pPr algn="l">
              <a:lnSpc>
                <a:spcPts val="2940"/>
              </a:lnSpc>
            </a:pPr>
            <a:r>
              <a:rPr lang="en-US" sz="2100">
                <a:solidFill>
                  <a:srgbClr val="1B253D"/>
                </a:solidFill>
                <a:latin typeface="Montserrat"/>
                <a:ea typeface="Montserrat"/>
                <a:cs typeface="Montserrat"/>
                <a:sym typeface="Montserrat"/>
              </a:rPr>
              <a:t>To be a leading digital health innovation hub, transforming healthcare through smart technologies</a:t>
            </a:r>
          </a:p>
          <a:p>
            <a:pPr algn="l">
              <a:lnSpc>
                <a:spcPts val="2940"/>
              </a:lnSpc>
            </a:pPr>
            <a:endParaRPr lang="en-US" sz="2100">
              <a:solidFill>
                <a:srgbClr val="1B253D"/>
              </a:solidFill>
              <a:latin typeface="Montserrat"/>
              <a:ea typeface="Montserrat"/>
              <a:cs typeface="Montserrat"/>
              <a:sym typeface="Montserrat"/>
            </a:endParaRPr>
          </a:p>
        </p:txBody>
      </p:sp>
      <p:sp>
        <p:nvSpPr>
          <p:cNvPr id="9" name="TextBox 9"/>
          <p:cNvSpPr txBox="1"/>
          <p:nvPr/>
        </p:nvSpPr>
        <p:spPr>
          <a:xfrm>
            <a:off x="1810376" y="1958511"/>
            <a:ext cx="5727897" cy="1079501"/>
          </a:xfrm>
          <a:prstGeom prst="rect">
            <a:avLst/>
          </a:prstGeom>
        </p:spPr>
        <p:txBody>
          <a:bodyPr lIns="0" tIns="0" rIns="0" bIns="0" rtlCol="0" anchor="t">
            <a:spAutoFit/>
          </a:bodyPr>
          <a:lstStyle/>
          <a:p>
            <a:pPr algn="l">
              <a:lnSpc>
                <a:spcPts val="8000"/>
              </a:lnSpc>
            </a:pPr>
            <a:r>
              <a:rPr lang="en-US" sz="8000">
                <a:solidFill>
                  <a:srgbClr val="1B253D"/>
                </a:solidFill>
                <a:latin typeface="Bebas Neue Cyrillic"/>
                <a:ea typeface="Bebas Neue Cyrillic"/>
                <a:cs typeface="Bebas Neue Cyrillic"/>
                <a:sym typeface="Bebas Neue Cyrillic"/>
              </a:rPr>
              <a:t>Vision</a:t>
            </a:r>
          </a:p>
        </p:txBody>
      </p:sp>
      <p:sp>
        <p:nvSpPr>
          <p:cNvPr id="10" name="TextBox 10"/>
          <p:cNvSpPr txBox="1"/>
          <p:nvPr/>
        </p:nvSpPr>
        <p:spPr>
          <a:xfrm>
            <a:off x="1810376" y="6728965"/>
            <a:ext cx="5727897" cy="1842135"/>
          </a:xfrm>
          <a:prstGeom prst="rect">
            <a:avLst/>
          </a:prstGeom>
        </p:spPr>
        <p:txBody>
          <a:bodyPr lIns="0" tIns="0" rIns="0" bIns="0" rtlCol="0" anchor="t">
            <a:spAutoFit/>
          </a:bodyPr>
          <a:lstStyle/>
          <a:p>
            <a:pPr algn="l">
              <a:lnSpc>
                <a:spcPts val="2940"/>
              </a:lnSpc>
            </a:pPr>
            <a:r>
              <a:rPr lang="en-US" sz="2100">
                <a:solidFill>
                  <a:srgbClr val="1B253D"/>
                </a:solidFill>
                <a:latin typeface="Montserrat"/>
                <a:ea typeface="Montserrat"/>
                <a:cs typeface="Montserrat"/>
                <a:sym typeface="Montserrat"/>
              </a:rPr>
              <a:t>To connect healthcare professionals, researchers, and technology experts in a dynamic ecosystem that drives digital transformation</a:t>
            </a:r>
          </a:p>
          <a:p>
            <a:pPr algn="l">
              <a:lnSpc>
                <a:spcPts val="2940"/>
              </a:lnSpc>
            </a:pPr>
            <a:endParaRPr lang="en-US" sz="2100">
              <a:solidFill>
                <a:srgbClr val="1B253D"/>
              </a:solidFill>
              <a:latin typeface="Montserrat"/>
              <a:ea typeface="Montserrat"/>
              <a:cs typeface="Montserrat"/>
              <a:sym typeface="Montserrat"/>
            </a:endParaRPr>
          </a:p>
        </p:txBody>
      </p:sp>
      <p:sp>
        <p:nvSpPr>
          <p:cNvPr id="11" name="TextBox 11"/>
          <p:cNvSpPr txBox="1"/>
          <p:nvPr/>
        </p:nvSpPr>
        <p:spPr>
          <a:xfrm>
            <a:off x="1810376" y="5498112"/>
            <a:ext cx="5727897" cy="1079501"/>
          </a:xfrm>
          <a:prstGeom prst="rect">
            <a:avLst/>
          </a:prstGeom>
        </p:spPr>
        <p:txBody>
          <a:bodyPr lIns="0" tIns="0" rIns="0" bIns="0" rtlCol="0" anchor="t">
            <a:spAutoFit/>
          </a:bodyPr>
          <a:lstStyle/>
          <a:p>
            <a:pPr algn="l">
              <a:lnSpc>
                <a:spcPts val="8000"/>
              </a:lnSpc>
            </a:pPr>
            <a:r>
              <a:rPr lang="en-US" sz="8000">
                <a:solidFill>
                  <a:srgbClr val="1B253D"/>
                </a:solidFill>
                <a:latin typeface="Bebas Neue Cyrillic"/>
                <a:ea typeface="Bebas Neue Cyrillic"/>
                <a:cs typeface="Bebas Neue Cyrillic"/>
                <a:sym typeface="Bebas Neue Cyrillic"/>
              </a:rPr>
              <a:t>Mission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807306" flipH="1">
            <a:off x="-1514123" y="7700284"/>
            <a:ext cx="8171916" cy="3116033"/>
          </a:xfrm>
          <a:custGeom>
            <a:avLst/>
            <a:gdLst/>
            <a:ahLst/>
            <a:cxnLst/>
            <a:rect l="l" t="t" r="r" b="b"/>
            <a:pathLst>
              <a:path w="8171916" h="3116033">
                <a:moveTo>
                  <a:pt x="8171916" y="0"/>
                </a:moveTo>
                <a:lnTo>
                  <a:pt x="0" y="0"/>
                </a:lnTo>
                <a:lnTo>
                  <a:pt x="0" y="3116032"/>
                </a:lnTo>
                <a:lnTo>
                  <a:pt x="8171916" y="3116032"/>
                </a:lnTo>
                <a:lnTo>
                  <a:pt x="8171916"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sp>
        <p:nvSpPr>
          <p:cNvPr id="3" name="Freeform 3"/>
          <p:cNvSpPr/>
          <p:nvPr/>
        </p:nvSpPr>
        <p:spPr>
          <a:xfrm>
            <a:off x="2590238" y="6929045"/>
            <a:ext cx="5413888" cy="1052905"/>
          </a:xfrm>
          <a:custGeom>
            <a:avLst/>
            <a:gdLst/>
            <a:ahLst/>
            <a:cxnLst/>
            <a:rect l="l" t="t" r="r" b="b"/>
            <a:pathLst>
              <a:path w="5413888" h="1052905">
                <a:moveTo>
                  <a:pt x="0" y="0"/>
                </a:moveTo>
                <a:lnTo>
                  <a:pt x="5413888" y="0"/>
                </a:lnTo>
                <a:lnTo>
                  <a:pt x="5413888" y="1052905"/>
                </a:lnTo>
                <a:lnTo>
                  <a:pt x="0" y="1052905"/>
                </a:lnTo>
                <a:lnTo>
                  <a:pt x="0" y="0"/>
                </a:lnTo>
                <a:close/>
              </a:path>
            </a:pathLst>
          </a:custGeom>
          <a:blipFill>
            <a:blip r:embed="rId4">
              <a:alphaModFix amt="40000"/>
            </a:blip>
            <a:stretch>
              <a:fillRect t="-1551"/>
            </a:stretch>
          </a:blipFill>
        </p:spPr>
        <p:txBody>
          <a:bodyPr/>
          <a:lstStyle/>
          <a:p>
            <a:endParaRPr lang="en-GB"/>
          </a:p>
        </p:txBody>
      </p:sp>
      <p:sp>
        <p:nvSpPr>
          <p:cNvPr id="4" name="Freeform 4"/>
          <p:cNvSpPr/>
          <p:nvPr/>
        </p:nvSpPr>
        <p:spPr>
          <a:xfrm rot="-3000875" flipH="1">
            <a:off x="2376537" y="-820032"/>
            <a:ext cx="9696740" cy="3697463"/>
          </a:xfrm>
          <a:custGeom>
            <a:avLst/>
            <a:gdLst/>
            <a:ahLst/>
            <a:cxnLst/>
            <a:rect l="l" t="t" r="r" b="b"/>
            <a:pathLst>
              <a:path w="9696740" h="3697463">
                <a:moveTo>
                  <a:pt x="9696740" y="0"/>
                </a:moveTo>
                <a:lnTo>
                  <a:pt x="0" y="0"/>
                </a:lnTo>
                <a:lnTo>
                  <a:pt x="0" y="3697464"/>
                </a:lnTo>
                <a:lnTo>
                  <a:pt x="9696740" y="3697464"/>
                </a:lnTo>
                <a:lnTo>
                  <a:pt x="9696740"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sp>
        <p:nvSpPr>
          <p:cNvPr id="5" name="Freeform 5"/>
          <p:cNvSpPr/>
          <p:nvPr/>
        </p:nvSpPr>
        <p:spPr>
          <a:xfrm>
            <a:off x="2204876" y="2666463"/>
            <a:ext cx="6192764" cy="4729723"/>
          </a:xfrm>
          <a:custGeom>
            <a:avLst/>
            <a:gdLst/>
            <a:ahLst/>
            <a:cxnLst/>
            <a:rect l="l" t="t" r="r" b="b"/>
            <a:pathLst>
              <a:path w="6192764" h="4729723">
                <a:moveTo>
                  <a:pt x="0" y="0"/>
                </a:moveTo>
                <a:lnTo>
                  <a:pt x="6192764" y="0"/>
                </a:lnTo>
                <a:lnTo>
                  <a:pt x="6192764" y="4729724"/>
                </a:lnTo>
                <a:lnTo>
                  <a:pt x="0" y="4729724"/>
                </a:lnTo>
                <a:lnTo>
                  <a:pt x="0" y="0"/>
                </a:lnTo>
                <a:close/>
              </a:path>
            </a:pathLst>
          </a:custGeom>
          <a:blipFill>
            <a:blip r:embed="rId5"/>
            <a:stretch>
              <a:fillRect/>
            </a:stretch>
          </a:blipFill>
        </p:spPr>
        <p:txBody>
          <a:bodyPr/>
          <a:lstStyle/>
          <a:p>
            <a:endParaRPr lang="en-GB"/>
          </a:p>
        </p:txBody>
      </p:sp>
      <p:grpSp>
        <p:nvGrpSpPr>
          <p:cNvPr id="6" name="Group 6"/>
          <p:cNvGrpSpPr/>
          <p:nvPr/>
        </p:nvGrpSpPr>
        <p:grpSpPr>
          <a:xfrm>
            <a:off x="2365815" y="2820733"/>
            <a:ext cx="5873334" cy="3137469"/>
            <a:chOff x="0" y="0"/>
            <a:chExt cx="7831112" cy="4183292"/>
          </a:xfrm>
        </p:grpSpPr>
        <p:pic>
          <p:nvPicPr>
            <p:cNvPr id="7" name="Picture 7"/>
            <p:cNvPicPr>
              <a:picLocks noChangeAspect="1"/>
            </p:cNvPicPr>
            <p:nvPr/>
          </p:nvPicPr>
          <p:blipFill>
            <a:blip r:embed="rId6"/>
            <a:srcRect l="69074" t="9328" r="608" b="6820"/>
            <a:stretch>
              <a:fillRect/>
            </a:stretch>
          </p:blipFill>
          <p:spPr>
            <a:xfrm>
              <a:off x="0" y="0"/>
              <a:ext cx="7831112" cy="4183292"/>
            </a:xfrm>
            <a:prstGeom prst="rect">
              <a:avLst/>
            </a:prstGeom>
          </p:spPr>
        </p:pic>
      </p:grpSp>
      <p:sp>
        <p:nvSpPr>
          <p:cNvPr id="8" name="Freeform 8"/>
          <p:cNvSpPr/>
          <p:nvPr/>
        </p:nvSpPr>
        <p:spPr>
          <a:xfrm>
            <a:off x="5794904" y="8560605"/>
            <a:ext cx="601359" cy="818175"/>
          </a:xfrm>
          <a:custGeom>
            <a:avLst/>
            <a:gdLst/>
            <a:ahLst/>
            <a:cxnLst/>
            <a:rect l="l" t="t" r="r" b="b"/>
            <a:pathLst>
              <a:path w="601359" h="818175">
                <a:moveTo>
                  <a:pt x="0" y="0"/>
                </a:moveTo>
                <a:lnTo>
                  <a:pt x="601359" y="0"/>
                </a:lnTo>
                <a:lnTo>
                  <a:pt x="601359" y="818175"/>
                </a:lnTo>
                <a:lnTo>
                  <a:pt x="0" y="8181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9" name="Freeform 9"/>
          <p:cNvSpPr/>
          <p:nvPr/>
        </p:nvSpPr>
        <p:spPr>
          <a:xfrm>
            <a:off x="15321514" y="559440"/>
            <a:ext cx="1302221" cy="1302221"/>
          </a:xfrm>
          <a:custGeom>
            <a:avLst/>
            <a:gdLst/>
            <a:ahLst/>
            <a:cxnLst/>
            <a:rect l="l" t="t" r="r" b="b"/>
            <a:pathLst>
              <a:path w="1302221" h="1302221">
                <a:moveTo>
                  <a:pt x="0" y="0"/>
                </a:moveTo>
                <a:lnTo>
                  <a:pt x="1302220" y="0"/>
                </a:lnTo>
                <a:lnTo>
                  <a:pt x="1302220" y="1302221"/>
                </a:lnTo>
                <a:lnTo>
                  <a:pt x="0" y="1302221"/>
                </a:lnTo>
                <a:lnTo>
                  <a:pt x="0" y="0"/>
                </a:lnTo>
                <a:close/>
              </a:path>
            </a:pathLst>
          </a:custGeom>
          <a:blipFill>
            <a:blip r:embed="rId9"/>
            <a:stretch>
              <a:fillRect/>
            </a:stretch>
          </a:blipFill>
        </p:spPr>
        <p:txBody>
          <a:bodyPr/>
          <a:lstStyle/>
          <a:p>
            <a:endParaRPr lang="en-GB"/>
          </a:p>
        </p:txBody>
      </p:sp>
      <p:sp>
        <p:nvSpPr>
          <p:cNvPr id="10" name="TextBox 10"/>
          <p:cNvSpPr txBox="1"/>
          <p:nvPr/>
        </p:nvSpPr>
        <p:spPr>
          <a:xfrm>
            <a:off x="9377360" y="2747644"/>
            <a:ext cx="6778276" cy="5556884"/>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We are committed to driving innovation in digital health. Our mission is to connect healthcare professionals, researchers, and technology experts to develop cutting-edge solutions. </a:t>
            </a:r>
          </a:p>
          <a:p>
            <a:pPr algn="l">
              <a:lnSpc>
                <a:spcPts val="2940"/>
              </a:lnSpc>
            </a:pPr>
            <a:endParaRPr lang="en-US" sz="2100">
              <a:solidFill>
                <a:srgbClr val="000000"/>
              </a:solidFill>
              <a:latin typeface="Montserrat"/>
              <a:ea typeface="Montserrat"/>
              <a:cs typeface="Montserrat"/>
              <a:sym typeface="Montserrat"/>
            </a:endParaRPr>
          </a:p>
          <a:p>
            <a:pPr algn="l">
              <a:lnSpc>
                <a:spcPts val="2940"/>
              </a:lnSpc>
            </a:pPr>
            <a:r>
              <a:rPr lang="en-US" sz="2100">
                <a:solidFill>
                  <a:srgbClr val="000000"/>
                </a:solidFill>
                <a:latin typeface="Montserrat"/>
                <a:ea typeface="Montserrat"/>
                <a:cs typeface="Montserrat"/>
                <a:sym typeface="Montserrat"/>
              </a:rPr>
              <a:t>With our expertise and strong network, we foster collaboration, support digital transformation, and ensure the successful integration of smart health technologies. </a:t>
            </a:r>
          </a:p>
          <a:p>
            <a:pPr algn="l">
              <a:lnSpc>
                <a:spcPts val="2940"/>
              </a:lnSpc>
            </a:pPr>
            <a:endParaRPr lang="en-US" sz="2100">
              <a:solidFill>
                <a:srgbClr val="000000"/>
              </a:solidFill>
              <a:latin typeface="Montserrat"/>
              <a:ea typeface="Montserrat"/>
              <a:cs typeface="Montserrat"/>
              <a:sym typeface="Montserrat"/>
            </a:endParaRPr>
          </a:p>
          <a:p>
            <a:pPr algn="l">
              <a:lnSpc>
                <a:spcPts val="2940"/>
              </a:lnSpc>
            </a:pPr>
            <a:r>
              <a:rPr lang="en-US" sz="2100">
                <a:solidFill>
                  <a:srgbClr val="000000"/>
                </a:solidFill>
                <a:latin typeface="Montserrat"/>
                <a:ea typeface="Montserrat"/>
                <a:cs typeface="Montserrat"/>
                <a:sym typeface="Montserrat"/>
              </a:rPr>
              <a:t>The impact we create in advancing healthcare is our greatest motivation, and we continuously strive to push the boundaries of digital health for a better future</a:t>
            </a:r>
          </a:p>
          <a:p>
            <a:pPr algn="l">
              <a:lnSpc>
                <a:spcPts val="2940"/>
              </a:lnSpc>
            </a:pPr>
            <a:endParaRPr lang="en-US" sz="2100">
              <a:solidFill>
                <a:srgbClr val="000000"/>
              </a:solidFill>
              <a:latin typeface="Montserrat"/>
              <a:ea typeface="Montserrat"/>
              <a:cs typeface="Montserrat"/>
              <a:sym typeface="Montserrat"/>
            </a:endParaRPr>
          </a:p>
        </p:txBody>
      </p:sp>
      <p:sp>
        <p:nvSpPr>
          <p:cNvPr id="11" name="TextBox 11"/>
          <p:cNvSpPr txBox="1"/>
          <p:nvPr/>
        </p:nvSpPr>
        <p:spPr>
          <a:xfrm>
            <a:off x="9053508" y="1969133"/>
            <a:ext cx="6919115" cy="626111"/>
          </a:xfrm>
          <a:prstGeom prst="rect">
            <a:avLst/>
          </a:prstGeom>
        </p:spPr>
        <p:txBody>
          <a:bodyPr lIns="0" tIns="0" rIns="0" bIns="0" rtlCol="0" anchor="t">
            <a:spAutoFit/>
          </a:bodyPr>
          <a:lstStyle/>
          <a:p>
            <a:pPr algn="l">
              <a:lnSpc>
                <a:spcPts val="4730"/>
              </a:lnSpc>
            </a:pPr>
            <a:r>
              <a:rPr lang="en-US" sz="4300">
                <a:solidFill>
                  <a:srgbClr val="000000"/>
                </a:solidFill>
                <a:latin typeface="Bebas Neue Cyrillic"/>
                <a:ea typeface="Bebas Neue Cyrillic"/>
                <a:cs typeface="Bebas Neue Cyrillic"/>
                <a:sym typeface="Bebas Neue Cyrillic"/>
              </a:rPr>
              <a:t>About us</a:t>
            </a:r>
          </a:p>
        </p:txBody>
      </p:sp>
      <p:sp>
        <p:nvSpPr>
          <p:cNvPr id="12" name="TextBox 12"/>
          <p:cNvSpPr txBox="1"/>
          <p:nvPr/>
        </p:nvSpPr>
        <p:spPr>
          <a:xfrm>
            <a:off x="1019175" y="8772525"/>
            <a:ext cx="5510705" cy="306705"/>
          </a:xfrm>
          <a:prstGeom prst="rect">
            <a:avLst/>
          </a:prstGeom>
        </p:spPr>
        <p:txBody>
          <a:bodyPr lIns="0" tIns="0" rIns="0" bIns="0" rtlCol="0" anchor="t">
            <a:spAutoFit/>
          </a:bodyPr>
          <a:lstStyle/>
          <a:p>
            <a:pPr algn="l">
              <a:lnSpc>
                <a:spcPts val="2520"/>
              </a:lnSpc>
            </a:pPr>
            <a:r>
              <a:rPr lang="en-US" sz="1800" spc="298">
                <a:solidFill>
                  <a:srgbClr val="A6A6A6"/>
                </a:solidFill>
                <a:latin typeface="Montserrat"/>
                <a:ea typeface="Montserrat"/>
                <a:cs typeface="Montserrat"/>
                <a:sym typeface="Montserrat"/>
              </a:rPr>
              <a:t>www.smarthealthdih.eu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000875" flipH="1">
            <a:off x="2376537" y="-820032"/>
            <a:ext cx="9696740" cy="3697463"/>
          </a:xfrm>
          <a:custGeom>
            <a:avLst/>
            <a:gdLst/>
            <a:ahLst/>
            <a:cxnLst/>
            <a:rect l="l" t="t" r="r" b="b"/>
            <a:pathLst>
              <a:path w="9696740" h="3697463">
                <a:moveTo>
                  <a:pt x="9696740" y="0"/>
                </a:moveTo>
                <a:lnTo>
                  <a:pt x="0" y="0"/>
                </a:lnTo>
                <a:lnTo>
                  <a:pt x="0" y="3697464"/>
                </a:lnTo>
                <a:lnTo>
                  <a:pt x="9696740" y="3697464"/>
                </a:lnTo>
                <a:lnTo>
                  <a:pt x="9696740"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sp>
        <p:nvSpPr>
          <p:cNvPr id="3" name="Freeform 3"/>
          <p:cNvSpPr/>
          <p:nvPr/>
        </p:nvSpPr>
        <p:spPr>
          <a:xfrm rot="7723257" flipH="1">
            <a:off x="10410852" y="8425826"/>
            <a:ext cx="9696740" cy="3697463"/>
          </a:xfrm>
          <a:custGeom>
            <a:avLst/>
            <a:gdLst/>
            <a:ahLst/>
            <a:cxnLst/>
            <a:rect l="l" t="t" r="r" b="b"/>
            <a:pathLst>
              <a:path w="9696740" h="3697463">
                <a:moveTo>
                  <a:pt x="9696741" y="0"/>
                </a:moveTo>
                <a:lnTo>
                  <a:pt x="0" y="0"/>
                </a:lnTo>
                <a:lnTo>
                  <a:pt x="0" y="3697464"/>
                </a:lnTo>
                <a:lnTo>
                  <a:pt x="9696741" y="3697464"/>
                </a:lnTo>
                <a:lnTo>
                  <a:pt x="9696741"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sp>
        <p:nvSpPr>
          <p:cNvPr id="4" name="Freeform 4"/>
          <p:cNvSpPr/>
          <p:nvPr/>
        </p:nvSpPr>
        <p:spPr>
          <a:xfrm>
            <a:off x="14635724" y="5017284"/>
            <a:ext cx="2633101" cy="794017"/>
          </a:xfrm>
          <a:custGeom>
            <a:avLst/>
            <a:gdLst/>
            <a:ahLst/>
            <a:cxnLst/>
            <a:rect l="l" t="t" r="r" b="b"/>
            <a:pathLst>
              <a:path w="2633101" h="794017">
                <a:moveTo>
                  <a:pt x="0" y="0"/>
                </a:moveTo>
                <a:lnTo>
                  <a:pt x="2633101" y="0"/>
                </a:lnTo>
                <a:lnTo>
                  <a:pt x="2633101" y="794017"/>
                </a:lnTo>
                <a:lnTo>
                  <a:pt x="0" y="79401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15522442" y="2925316"/>
            <a:ext cx="2138458" cy="676287"/>
          </a:xfrm>
          <a:custGeom>
            <a:avLst/>
            <a:gdLst/>
            <a:ahLst/>
            <a:cxnLst/>
            <a:rect l="l" t="t" r="r" b="b"/>
            <a:pathLst>
              <a:path w="2138458" h="676287">
                <a:moveTo>
                  <a:pt x="0" y="0"/>
                </a:moveTo>
                <a:lnTo>
                  <a:pt x="2138458" y="0"/>
                </a:lnTo>
                <a:lnTo>
                  <a:pt x="2138458" y="676287"/>
                </a:lnTo>
                <a:lnTo>
                  <a:pt x="0" y="676287"/>
                </a:lnTo>
                <a:lnTo>
                  <a:pt x="0" y="0"/>
                </a:lnTo>
                <a:close/>
              </a:path>
            </a:pathLst>
          </a:custGeom>
          <a:blipFill>
            <a:blip r:embed="rId6"/>
            <a:stretch>
              <a:fillRect/>
            </a:stretch>
          </a:blipFill>
        </p:spPr>
        <p:txBody>
          <a:bodyPr/>
          <a:lstStyle/>
          <a:p>
            <a:endParaRPr lang="en-GB"/>
          </a:p>
        </p:txBody>
      </p:sp>
      <p:sp>
        <p:nvSpPr>
          <p:cNvPr id="6" name="Freeform 6"/>
          <p:cNvSpPr/>
          <p:nvPr/>
        </p:nvSpPr>
        <p:spPr>
          <a:xfrm>
            <a:off x="7828704" y="598717"/>
            <a:ext cx="7693738" cy="7705561"/>
          </a:xfrm>
          <a:custGeom>
            <a:avLst/>
            <a:gdLst/>
            <a:ahLst/>
            <a:cxnLst/>
            <a:rect l="l" t="t" r="r" b="b"/>
            <a:pathLst>
              <a:path w="7693738" h="7705561">
                <a:moveTo>
                  <a:pt x="0" y="0"/>
                </a:moveTo>
                <a:lnTo>
                  <a:pt x="7693738" y="0"/>
                </a:lnTo>
                <a:lnTo>
                  <a:pt x="7693738" y="7705561"/>
                </a:lnTo>
                <a:lnTo>
                  <a:pt x="0" y="7705561"/>
                </a:lnTo>
                <a:lnTo>
                  <a:pt x="0" y="0"/>
                </a:lnTo>
                <a:close/>
              </a:path>
            </a:pathLst>
          </a:custGeom>
          <a:blipFill>
            <a:blip r:embed="rId7"/>
            <a:stretch>
              <a:fillRect b="-807"/>
            </a:stretch>
          </a:blipFill>
        </p:spPr>
        <p:txBody>
          <a:bodyPr/>
          <a:lstStyle/>
          <a:p>
            <a:endParaRPr lang="en-GB"/>
          </a:p>
        </p:txBody>
      </p:sp>
      <p:sp>
        <p:nvSpPr>
          <p:cNvPr id="7" name="Freeform 7"/>
          <p:cNvSpPr/>
          <p:nvPr/>
        </p:nvSpPr>
        <p:spPr>
          <a:xfrm>
            <a:off x="11756947" y="2675610"/>
            <a:ext cx="1851985" cy="1851985"/>
          </a:xfrm>
          <a:custGeom>
            <a:avLst/>
            <a:gdLst/>
            <a:ahLst/>
            <a:cxnLst/>
            <a:rect l="l" t="t" r="r" b="b"/>
            <a:pathLst>
              <a:path w="1851985" h="1851985">
                <a:moveTo>
                  <a:pt x="0" y="0"/>
                </a:moveTo>
                <a:lnTo>
                  <a:pt x="1851985" y="0"/>
                </a:lnTo>
                <a:lnTo>
                  <a:pt x="1851985" y="1851986"/>
                </a:lnTo>
                <a:lnTo>
                  <a:pt x="0" y="1851986"/>
                </a:lnTo>
                <a:lnTo>
                  <a:pt x="0" y="0"/>
                </a:lnTo>
                <a:close/>
              </a:path>
            </a:pathLst>
          </a:custGeom>
          <a:blipFill>
            <a:blip r:embed="rId8"/>
            <a:stretch>
              <a:fillRect/>
            </a:stretch>
          </a:blipFill>
        </p:spPr>
        <p:txBody>
          <a:bodyPr/>
          <a:lstStyle/>
          <a:p>
            <a:endParaRPr lang="en-GB"/>
          </a:p>
        </p:txBody>
      </p:sp>
      <p:sp>
        <p:nvSpPr>
          <p:cNvPr id="8" name="Freeform 8"/>
          <p:cNvSpPr/>
          <p:nvPr/>
        </p:nvSpPr>
        <p:spPr>
          <a:xfrm>
            <a:off x="15952275" y="6730001"/>
            <a:ext cx="1856218" cy="638075"/>
          </a:xfrm>
          <a:custGeom>
            <a:avLst/>
            <a:gdLst/>
            <a:ahLst/>
            <a:cxnLst/>
            <a:rect l="l" t="t" r="r" b="b"/>
            <a:pathLst>
              <a:path w="1856218" h="638075">
                <a:moveTo>
                  <a:pt x="0" y="0"/>
                </a:moveTo>
                <a:lnTo>
                  <a:pt x="1856218" y="0"/>
                </a:lnTo>
                <a:lnTo>
                  <a:pt x="1856218" y="638074"/>
                </a:lnTo>
                <a:lnTo>
                  <a:pt x="0" y="638074"/>
                </a:lnTo>
                <a:lnTo>
                  <a:pt x="0" y="0"/>
                </a:lnTo>
                <a:close/>
              </a:path>
            </a:pathLst>
          </a:custGeom>
          <a:blipFill>
            <a:blip r:embed="rId9"/>
            <a:stretch>
              <a:fillRect/>
            </a:stretch>
          </a:blipFill>
        </p:spPr>
        <p:txBody>
          <a:bodyPr/>
          <a:lstStyle/>
          <a:p>
            <a:endParaRPr lang="en-GB"/>
          </a:p>
        </p:txBody>
      </p:sp>
      <p:sp>
        <p:nvSpPr>
          <p:cNvPr id="9" name="Freeform 9"/>
          <p:cNvSpPr/>
          <p:nvPr/>
        </p:nvSpPr>
        <p:spPr>
          <a:xfrm>
            <a:off x="15120721" y="8072386"/>
            <a:ext cx="2540179" cy="1476479"/>
          </a:xfrm>
          <a:custGeom>
            <a:avLst/>
            <a:gdLst/>
            <a:ahLst/>
            <a:cxnLst/>
            <a:rect l="l" t="t" r="r" b="b"/>
            <a:pathLst>
              <a:path w="2540179" h="1476479">
                <a:moveTo>
                  <a:pt x="0" y="0"/>
                </a:moveTo>
                <a:lnTo>
                  <a:pt x="2540179" y="0"/>
                </a:lnTo>
                <a:lnTo>
                  <a:pt x="2540179" y="1476478"/>
                </a:lnTo>
                <a:lnTo>
                  <a:pt x="0" y="1476478"/>
                </a:lnTo>
                <a:lnTo>
                  <a:pt x="0" y="0"/>
                </a:lnTo>
                <a:close/>
              </a:path>
            </a:pathLst>
          </a:custGeom>
          <a:blipFill>
            <a:blip r:embed="rId10"/>
            <a:stretch>
              <a:fillRect/>
            </a:stretch>
          </a:blipFill>
        </p:spPr>
        <p:txBody>
          <a:bodyPr/>
          <a:lstStyle/>
          <a:p>
            <a:endParaRPr lang="en-GB"/>
          </a:p>
        </p:txBody>
      </p:sp>
      <p:sp>
        <p:nvSpPr>
          <p:cNvPr id="10" name="Freeform 10"/>
          <p:cNvSpPr/>
          <p:nvPr/>
        </p:nvSpPr>
        <p:spPr>
          <a:xfrm>
            <a:off x="13160527" y="8472641"/>
            <a:ext cx="1845599" cy="738239"/>
          </a:xfrm>
          <a:custGeom>
            <a:avLst/>
            <a:gdLst/>
            <a:ahLst/>
            <a:cxnLst/>
            <a:rect l="l" t="t" r="r" b="b"/>
            <a:pathLst>
              <a:path w="1845599" h="738239">
                <a:moveTo>
                  <a:pt x="0" y="0"/>
                </a:moveTo>
                <a:lnTo>
                  <a:pt x="1845599" y="0"/>
                </a:lnTo>
                <a:lnTo>
                  <a:pt x="1845599" y="738240"/>
                </a:lnTo>
                <a:lnTo>
                  <a:pt x="0" y="738240"/>
                </a:lnTo>
                <a:lnTo>
                  <a:pt x="0" y="0"/>
                </a:lnTo>
                <a:close/>
              </a:path>
            </a:pathLst>
          </a:custGeom>
          <a:blipFill>
            <a:blip r:embed="rId11"/>
            <a:stretch>
              <a:fillRect/>
            </a:stretch>
          </a:blipFill>
        </p:spPr>
        <p:txBody>
          <a:bodyPr/>
          <a:lstStyle/>
          <a:p>
            <a:endParaRPr lang="en-GB"/>
          </a:p>
        </p:txBody>
      </p:sp>
      <p:sp>
        <p:nvSpPr>
          <p:cNvPr id="11" name="Freeform 11"/>
          <p:cNvSpPr/>
          <p:nvPr/>
        </p:nvSpPr>
        <p:spPr>
          <a:xfrm>
            <a:off x="10145097" y="8072386"/>
            <a:ext cx="2901130" cy="1813206"/>
          </a:xfrm>
          <a:custGeom>
            <a:avLst/>
            <a:gdLst/>
            <a:ahLst/>
            <a:cxnLst/>
            <a:rect l="l" t="t" r="r" b="b"/>
            <a:pathLst>
              <a:path w="2901130" h="1813206">
                <a:moveTo>
                  <a:pt x="0" y="0"/>
                </a:moveTo>
                <a:lnTo>
                  <a:pt x="2901130" y="0"/>
                </a:lnTo>
                <a:lnTo>
                  <a:pt x="2901130" y="1813206"/>
                </a:lnTo>
                <a:lnTo>
                  <a:pt x="0" y="1813206"/>
                </a:lnTo>
                <a:lnTo>
                  <a:pt x="0" y="0"/>
                </a:lnTo>
                <a:close/>
              </a:path>
            </a:pathLst>
          </a:custGeom>
          <a:blipFill>
            <a:blip r:embed="rId12"/>
            <a:stretch>
              <a:fillRect/>
            </a:stretch>
          </a:blipFill>
        </p:spPr>
        <p:txBody>
          <a:bodyPr/>
          <a:lstStyle/>
          <a:p>
            <a:endParaRPr lang="en-GB"/>
          </a:p>
        </p:txBody>
      </p:sp>
      <p:sp>
        <p:nvSpPr>
          <p:cNvPr id="12" name="Freeform 12"/>
          <p:cNvSpPr/>
          <p:nvPr/>
        </p:nvSpPr>
        <p:spPr>
          <a:xfrm>
            <a:off x="8331109" y="8152677"/>
            <a:ext cx="1584501" cy="1584501"/>
          </a:xfrm>
          <a:custGeom>
            <a:avLst/>
            <a:gdLst/>
            <a:ahLst/>
            <a:cxnLst/>
            <a:rect l="l" t="t" r="r" b="b"/>
            <a:pathLst>
              <a:path w="1584501" h="1584501">
                <a:moveTo>
                  <a:pt x="0" y="0"/>
                </a:moveTo>
                <a:lnTo>
                  <a:pt x="1584501" y="0"/>
                </a:lnTo>
                <a:lnTo>
                  <a:pt x="1584501" y="1584501"/>
                </a:lnTo>
                <a:lnTo>
                  <a:pt x="0" y="1584501"/>
                </a:lnTo>
                <a:lnTo>
                  <a:pt x="0" y="0"/>
                </a:lnTo>
                <a:close/>
              </a:path>
            </a:pathLst>
          </a:custGeom>
          <a:blipFill>
            <a:blip r:embed="rId13"/>
            <a:stretch>
              <a:fillRect/>
            </a:stretch>
          </a:blipFill>
        </p:spPr>
        <p:txBody>
          <a:bodyPr/>
          <a:lstStyle/>
          <a:p>
            <a:endParaRPr lang="en-GB"/>
          </a:p>
        </p:txBody>
      </p:sp>
      <p:sp>
        <p:nvSpPr>
          <p:cNvPr id="13" name="Freeform 13"/>
          <p:cNvSpPr/>
          <p:nvPr/>
        </p:nvSpPr>
        <p:spPr>
          <a:xfrm>
            <a:off x="15259223" y="3482547"/>
            <a:ext cx="3104249" cy="1303784"/>
          </a:xfrm>
          <a:custGeom>
            <a:avLst/>
            <a:gdLst/>
            <a:ahLst/>
            <a:cxnLst/>
            <a:rect l="l" t="t" r="r" b="b"/>
            <a:pathLst>
              <a:path w="3104249" h="1303784">
                <a:moveTo>
                  <a:pt x="0" y="0"/>
                </a:moveTo>
                <a:lnTo>
                  <a:pt x="3104248" y="0"/>
                </a:lnTo>
                <a:lnTo>
                  <a:pt x="3104248" y="1303784"/>
                </a:lnTo>
                <a:lnTo>
                  <a:pt x="0" y="1303784"/>
                </a:lnTo>
                <a:lnTo>
                  <a:pt x="0" y="0"/>
                </a:lnTo>
                <a:close/>
              </a:path>
            </a:pathLst>
          </a:custGeom>
          <a:blipFill>
            <a:blip r:embed="rId14"/>
            <a:stretch>
              <a:fillRect/>
            </a:stretch>
          </a:blipFill>
        </p:spPr>
        <p:txBody>
          <a:bodyPr/>
          <a:lstStyle/>
          <a:p>
            <a:endParaRPr lang="en-GB"/>
          </a:p>
        </p:txBody>
      </p:sp>
      <p:sp>
        <p:nvSpPr>
          <p:cNvPr id="14" name="Freeform 14"/>
          <p:cNvSpPr/>
          <p:nvPr/>
        </p:nvSpPr>
        <p:spPr>
          <a:xfrm>
            <a:off x="15259223" y="1966334"/>
            <a:ext cx="2343342" cy="524323"/>
          </a:xfrm>
          <a:custGeom>
            <a:avLst/>
            <a:gdLst/>
            <a:ahLst/>
            <a:cxnLst/>
            <a:rect l="l" t="t" r="r" b="b"/>
            <a:pathLst>
              <a:path w="2343342" h="524323">
                <a:moveTo>
                  <a:pt x="0" y="0"/>
                </a:moveTo>
                <a:lnTo>
                  <a:pt x="2343342" y="0"/>
                </a:lnTo>
                <a:lnTo>
                  <a:pt x="2343342" y="524323"/>
                </a:lnTo>
                <a:lnTo>
                  <a:pt x="0" y="524323"/>
                </a:lnTo>
                <a:lnTo>
                  <a:pt x="0" y="0"/>
                </a:lnTo>
                <a:close/>
              </a:path>
            </a:pathLst>
          </a:custGeom>
          <a:blipFill>
            <a:blip r:embed="rId15"/>
            <a:stretch>
              <a:fillRect/>
            </a:stretch>
          </a:blipFill>
        </p:spPr>
        <p:txBody>
          <a:bodyPr/>
          <a:lstStyle/>
          <a:p>
            <a:endParaRPr lang="en-GB"/>
          </a:p>
        </p:txBody>
      </p:sp>
      <p:sp>
        <p:nvSpPr>
          <p:cNvPr id="15" name="Freeform 15"/>
          <p:cNvSpPr/>
          <p:nvPr/>
        </p:nvSpPr>
        <p:spPr>
          <a:xfrm>
            <a:off x="14836765" y="760536"/>
            <a:ext cx="2971728" cy="500948"/>
          </a:xfrm>
          <a:custGeom>
            <a:avLst/>
            <a:gdLst/>
            <a:ahLst/>
            <a:cxnLst/>
            <a:rect l="l" t="t" r="r" b="b"/>
            <a:pathLst>
              <a:path w="2971728" h="500948">
                <a:moveTo>
                  <a:pt x="0" y="0"/>
                </a:moveTo>
                <a:lnTo>
                  <a:pt x="2971728" y="0"/>
                </a:lnTo>
                <a:lnTo>
                  <a:pt x="2971728" y="500948"/>
                </a:lnTo>
                <a:lnTo>
                  <a:pt x="0" y="500948"/>
                </a:lnTo>
                <a:lnTo>
                  <a:pt x="0" y="0"/>
                </a:lnTo>
                <a:close/>
              </a:path>
            </a:pathLst>
          </a:custGeom>
          <a:blipFill>
            <a:blip r:embed="rId16"/>
            <a:stretch>
              <a:fillRect/>
            </a:stretch>
          </a:blipFill>
        </p:spPr>
        <p:txBody>
          <a:bodyPr/>
          <a:lstStyle/>
          <a:p>
            <a:endParaRPr lang="en-GB"/>
          </a:p>
        </p:txBody>
      </p:sp>
      <p:sp>
        <p:nvSpPr>
          <p:cNvPr id="16" name="Freeform 16"/>
          <p:cNvSpPr/>
          <p:nvPr/>
        </p:nvSpPr>
        <p:spPr>
          <a:xfrm>
            <a:off x="5952159" y="7368075"/>
            <a:ext cx="2150350" cy="806381"/>
          </a:xfrm>
          <a:custGeom>
            <a:avLst/>
            <a:gdLst/>
            <a:ahLst/>
            <a:cxnLst/>
            <a:rect l="l" t="t" r="r" b="b"/>
            <a:pathLst>
              <a:path w="2150350" h="806381">
                <a:moveTo>
                  <a:pt x="0" y="0"/>
                </a:moveTo>
                <a:lnTo>
                  <a:pt x="2150350" y="0"/>
                </a:lnTo>
                <a:lnTo>
                  <a:pt x="2150350" y="806382"/>
                </a:lnTo>
                <a:lnTo>
                  <a:pt x="0" y="806382"/>
                </a:lnTo>
                <a:lnTo>
                  <a:pt x="0" y="0"/>
                </a:lnTo>
                <a:close/>
              </a:path>
            </a:pathLst>
          </a:custGeom>
          <a:blipFill>
            <a:blip r:embed="rId17"/>
            <a:stretch>
              <a:fillRect/>
            </a:stretch>
          </a:blipFill>
        </p:spPr>
        <p:txBody>
          <a:bodyPr/>
          <a:lstStyle/>
          <a:p>
            <a:endParaRPr lang="en-GB"/>
          </a:p>
        </p:txBody>
      </p:sp>
      <p:sp>
        <p:nvSpPr>
          <p:cNvPr id="17" name="Freeform 17"/>
          <p:cNvSpPr/>
          <p:nvPr/>
        </p:nvSpPr>
        <p:spPr>
          <a:xfrm>
            <a:off x="5846818" y="5843365"/>
            <a:ext cx="1638749" cy="435439"/>
          </a:xfrm>
          <a:custGeom>
            <a:avLst/>
            <a:gdLst/>
            <a:ahLst/>
            <a:cxnLst/>
            <a:rect l="l" t="t" r="r" b="b"/>
            <a:pathLst>
              <a:path w="1638749" h="435439">
                <a:moveTo>
                  <a:pt x="0" y="0"/>
                </a:moveTo>
                <a:lnTo>
                  <a:pt x="1638750" y="0"/>
                </a:lnTo>
                <a:lnTo>
                  <a:pt x="1638750" y="435439"/>
                </a:lnTo>
                <a:lnTo>
                  <a:pt x="0" y="435439"/>
                </a:lnTo>
                <a:lnTo>
                  <a:pt x="0" y="0"/>
                </a:lnTo>
                <a:close/>
              </a:path>
            </a:pathLst>
          </a:custGeom>
          <a:blipFill>
            <a:blip r:embed="rId18"/>
            <a:stretch>
              <a:fillRect/>
            </a:stretch>
          </a:blipFill>
        </p:spPr>
        <p:txBody>
          <a:bodyPr/>
          <a:lstStyle/>
          <a:p>
            <a:endParaRPr lang="en-GB"/>
          </a:p>
        </p:txBody>
      </p:sp>
      <p:sp>
        <p:nvSpPr>
          <p:cNvPr id="18" name="Freeform 18"/>
          <p:cNvSpPr/>
          <p:nvPr/>
        </p:nvSpPr>
        <p:spPr>
          <a:xfrm>
            <a:off x="7224907" y="3499034"/>
            <a:ext cx="1081491" cy="1242025"/>
          </a:xfrm>
          <a:custGeom>
            <a:avLst/>
            <a:gdLst/>
            <a:ahLst/>
            <a:cxnLst/>
            <a:rect l="l" t="t" r="r" b="b"/>
            <a:pathLst>
              <a:path w="1081491" h="1242025">
                <a:moveTo>
                  <a:pt x="0" y="0"/>
                </a:moveTo>
                <a:lnTo>
                  <a:pt x="1081491" y="0"/>
                </a:lnTo>
                <a:lnTo>
                  <a:pt x="1081491" y="1242025"/>
                </a:lnTo>
                <a:lnTo>
                  <a:pt x="0" y="1242025"/>
                </a:lnTo>
                <a:lnTo>
                  <a:pt x="0" y="0"/>
                </a:lnTo>
                <a:close/>
              </a:path>
            </a:pathLst>
          </a:custGeom>
          <a:blipFill>
            <a:blip r:embed="rId19"/>
            <a:stretch>
              <a:fillRect/>
            </a:stretch>
          </a:blipFill>
        </p:spPr>
        <p:txBody>
          <a:bodyPr/>
          <a:lstStyle/>
          <a:p>
            <a:endParaRPr lang="en-GB"/>
          </a:p>
        </p:txBody>
      </p:sp>
      <p:sp>
        <p:nvSpPr>
          <p:cNvPr id="19" name="Freeform 19"/>
          <p:cNvSpPr/>
          <p:nvPr/>
        </p:nvSpPr>
        <p:spPr>
          <a:xfrm>
            <a:off x="6018483" y="873093"/>
            <a:ext cx="1810222" cy="727380"/>
          </a:xfrm>
          <a:custGeom>
            <a:avLst/>
            <a:gdLst/>
            <a:ahLst/>
            <a:cxnLst/>
            <a:rect l="l" t="t" r="r" b="b"/>
            <a:pathLst>
              <a:path w="1810222" h="727380">
                <a:moveTo>
                  <a:pt x="0" y="0"/>
                </a:moveTo>
                <a:lnTo>
                  <a:pt x="1810221" y="0"/>
                </a:lnTo>
                <a:lnTo>
                  <a:pt x="1810221" y="727380"/>
                </a:lnTo>
                <a:lnTo>
                  <a:pt x="0" y="72738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GB"/>
          </a:p>
        </p:txBody>
      </p:sp>
      <p:sp>
        <p:nvSpPr>
          <p:cNvPr id="20" name="Freeform 20"/>
          <p:cNvSpPr/>
          <p:nvPr/>
        </p:nvSpPr>
        <p:spPr>
          <a:xfrm>
            <a:off x="5565916" y="2209458"/>
            <a:ext cx="2140230" cy="815889"/>
          </a:xfrm>
          <a:custGeom>
            <a:avLst/>
            <a:gdLst/>
            <a:ahLst/>
            <a:cxnLst/>
            <a:rect l="l" t="t" r="r" b="b"/>
            <a:pathLst>
              <a:path w="2140230" h="815889">
                <a:moveTo>
                  <a:pt x="0" y="0"/>
                </a:moveTo>
                <a:lnTo>
                  <a:pt x="2140230" y="0"/>
                </a:lnTo>
                <a:lnTo>
                  <a:pt x="2140230" y="815889"/>
                </a:lnTo>
                <a:lnTo>
                  <a:pt x="0" y="815889"/>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GB"/>
          </a:p>
        </p:txBody>
      </p:sp>
      <p:sp>
        <p:nvSpPr>
          <p:cNvPr id="21" name="Freeform 21"/>
          <p:cNvSpPr/>
          <p:nvPr/>
        </p:nvSpPr>
        <p:spPr>
          <a:xfrm>
            <a:off x="6361619" y="8448642"/>
            <a:ext cx="1123948" cy="1261176"/>
          </a:xfrm>
          <a:custGeom>
            <a:avLst/>
            <a:gdLst/>
            <a:ahLst/>
            <a:cxnLst/>
            <a:rect l="l" t="t" r="r" b="b"/>
            <a:pathLst>
              <a:path w="1123948" h="1261176">
                <a:moveTo>
                  <a:pt x="0" y="0"/>
                </a:moveTo>
                <a:lnTo>
                  <a:pt x="1123949" y="0"/>
                </a:lnTo>
                <a:lnTo>
                  <a:pt x="1123949" y="1261176"/>
                </a:lnTo>
                <a:lnTo>
                  <a:pt x="0" y="1261176"/>
                </a:lnTo>
                <a:lnTo>
                  <a:pt x="0" y="0"/>
                </a:lnTo>
                <a:close/>
              </a:path>
            </a:pathLst>
          </a:custGeom>
          <a:blipFill>
            <a:blip r:embed="rId24"/>
            <a:stretch>
              <a:fillRect l="-6104" r="-6104"/>
            </a:stretch>
          </a:blipFill>
        </p:spPr>
        <p:txBody>
          <a:bodyPr/>
          <a:lstStyle/>
          <a:p>
            <a:endParaRPr lang="en-GB"/>
          </a:p>
        </p:txBody>
      </p:sp>
      <p:sp>
        <p:nvSpPr>
          <p:cNvPr id="22" name="Freeform 22"/>
          <p:cNvSpPr/>
          <p:nvPr/>
        </p:nvSpPr>
        <p:spPr>
          <a:xfrm>
            <a:off x="4389073" y="645915"/>
            <a:ext cx="954558" cy="954558"/>
          </a:xfrm>
          <a:custGeom>
            <a:avLst/>
            <a:gdLst/>
            <a:ahLst/>
            <a:cxnLst/>
            <a:rect l="l" t="t" r="r" b="b"/>
            <a:pathLst>
              <a:path w="954558" h="954558">
                <a:moveTo>
                  <a:pt x="0" y="0"/>
                </a:moveTo>
                <a:lnTo>
                  <a:pt x="954558" y="0"/>
                </a:lnTo>
                <a:lnTo>
                  <a:pt x="954558" y="954558"/>
                </a:lnTo>
                <a:lnTo>
                  <a:pt x="0" y="954558"/>
                </a:lnTo>
                <a:lnTo>
                  <a:pt x="0" y="0"/>
                </a:lnTo>
                <a:close/>
              </a:path>
            </a:pathLst>
          </a:custGeom>
          <a:blipFill>
            <a:blip r:embed="rId25"/>
            <a:stretch>
              <a:fillRect/>
            </a:stretch>
          </a:blipFill>
        </p:spPr>
        <p:txBody>
          <a:bodyPr/>
          <a:lstStyle/>
          <a:p>
            <a:endParaRPr lang="en-GB"/>
          </a:p>
        </p:txBody>
      </p:sp>
      <p:sp>
        <p:nvSpPr>
          <p:cNvPr id="23" name="Freeform 23"/>
          <p:cNvSpPr/>
          <p:nvPr/>
        </p:nvSpPr>
        <p:spPr>
          <a:xfrm>
            <a:off x="1443302" y="1123194"/>
            <a:ext cx="2499130" cy="916348"/>
          </a:xfrm>
          <a:custGeom>
            <a:avLst/>
            <a:gdLst/>
            <a:ahLst/>
            <a:cxnLst/>
            <a:rect l="l" t="t" r="r" b="b"/>
            <a:pathLst>
              <a:path w="2499130" h="916348">
                <a:moveTo>
                  <a:pt x="0" y="0"/>
                </a:moveTo>
                <a:lnTo>
                  <a:pt x="2499131" y="0"/>
                </a:lnTo>
                <a:lnTo>
                  <a:pt x="2499131" y="916348"/>
                </a:lnTo>
                <a:lnTo>
                  <a:pt x="0" y="916348"/>
                </a:lnTo>
                <a:lnTo>
                  <a:pt x="0" y="0"/>
                </a:lnTo>
                <a:close/>
              </a:path>
            </a:pathLst>
          </a:custGeom>
          <a:blipFill>
            <a:blip r:embed="rId26"/>
            <a:stretch>
              <a:fillRect/>
            </a:stretch>
          </a:blipFill>
        </p:spPr>
        <p:txBody>
          <a:bodyPr/>
          <a:lstStyle/>
          <a:p>
            <a:endParaRPr lang="en-GB"/>
          </a:p>
        </p:txBody>
      </p:sp>
      <p:sp>
        <p:nvSpPr>
          <p:cNvPr id="24" name="Freeform 24"/>
          <p:cNvSpPr/>
          <p:nvPr/>
        </p:nvSpPr>
        <p:spPr>
          <a:xfrm>
            <a:off x="2536756" y="6344884"/>
            <a:ext cx="2811354" cy="770234"/>
          </a:xfrm>
          <a:custGeom>
            <a:avLst/>
            <a:gdLst/>
            <a:ahLst/>
            <a:cxnLst/>
            <a:rect l="l" t="t" r="r" b="b"/>
            <a:pathLst>
              <a:path w="2811354" h="770234">
                <a:moveTo>
                  <a:pt x="0" y="0"/>
                </a:moveTo>
                <a:lnTo>
                  <a:pt x="2811354" y="0"/>
                </a:lnTo>
                <a:lnTo>
                  <a:pt x="2811354" y="770233"/>
                </a:lnTo>
                <a:lnTo>
                  <a:pt x="0" y="770233"/>
                </a:lnTo>
                <a:lnTo>
                  <a:pt x="0" y="0"/>
                </a:lnTo>
                <a:close/>
              </a:path>
            </a:pathLst>
          </a:custGeom>
          <a:blipFill>
            <a:blip r:embed="rId27"/>
            <a:stretch>
              <a:fillRect/>
            </a:stretch>
          </a:blipFill>
        </p:spPr>
        <p:txBody>
          <a:bodyPr/>
          <a:lstStyle/>
          <a:p>
            <a:endParaRPr lang="en-GB"/>
          </a:p>
        </p:txBody>
      </p:sp>
      <p:sp>
        <p:nvSpPr>
          <p:cNvPr id="25" name="Freeform 25"/>
          <p:cNvSpPr/>
          <p:nvPr/>
        </p:nvSpPr>
        <p:spPr>
          <a:xfrm>
            <a:off x="4389073" y="7465967"/>
            <a:ext cx="1176843" cy="965803"/>
          </a:xfrm>
          <a:custGeom>
            <a:avLst/>
            <a:gdLst/>
            <a:ahLst/>
            <a:cxnLst/>
            <a:rect l="l" t="t" r="r" b="b"/>
            <a:pathLst>
              <a:path w="1176843" h="965803">
                <a:moveTo>
                  <a:pt x="0" y="0"/>
                </a:moveTo>
                <a:lnTo>
                  <a:pt x="1176843" y="0"/>
                </a:lnTo>
                <a:lnTo>
                  <a:pt x="1176843" y="965803"/>
                </a:lnTo>
                <a:lnTo>
                  <a:pt x="0" y="965803"/>
                </a:lnTo>
                <a:lnTo>
                  <a:pt x="0" y="0"/>
                </a:lnTo>
                <a:close/>
              </a:path>
            </a:pathLst>
          </a:custGeom>
          <a:blipFill>
            <a:blip r:embed="rId28"/>
            <a:stretch>
              <a:fillRect/>
            </a:stretch>
          </a:blipFill>
        </p:spPr>
        <p:txBody>
          <a:bodyPr/>
          <a:lstStyle/>
          <a:p>
            <a:endParaRPr lang="en-GB"/>
          </a:p>
        </p:txBody>
      </p:sp>
      <p:sp>
        <p:nvSpPr>
          <p:cNvPr id="26" name="TextBox 26"/>
          <p:cNvSpPr txBox="1"/>
          <p:nvPr/>
        </p:nvSpPr>
        <p:spPr>
          <a:xfrm>
            <a:off x="850915" y="9003270"/>
            <a:ext cx="5510705" cy="306705"/>
          </a:xfrm>
          <a:prstGeom prst="rect">
            <a:avLst/>
          </a:prstGeom>
        </p:spPr>
        <p:txBody>
          <a:bodyPr lIns="0" tIns="0" rIns="0" bIns="0" rtlCol="0" anchor="t">
            <a:spAutoFit/>
          </a:bodyPr>
          <a:lstStyle/>
          <a:p>
            <a:pPr algn="l">
              <a:lnSpc>
                <a:spcPts val="2520"/>
              </a:lnSpc>
            </a:pPr>
            <a:r>
              <a:rPr lang="en-US" sz="1800" b="1" spc="298">
                <a:solidFill>
                  <a:srgbClr val="000000"/>
                </a:solidFill>
                <a:latin typeface="Montserrat Bold"/>
                <a:ea typeface="Montserrat Bold"/>
                <a:cs typeface="Montserrat Bold"/>
                <a:sym typeface="Montserrat Bold"/>
              </a:rPr>
              <a:t>www.smarthealthdih.eu</a:t>
            </a:r>
          </a:p>
        </p:txBody>
      </p:sp>
      <p:sp>
        <p:nvSpPr>
          <p:cNvPr id="27" name="TextBox 27"/>
          <p:cNvSpPr txBox="1"/>
          <p:nvPr/>
        </p:nvSpPr>
        <p:spPr>
          <a:xfrm>
            <a:off x="1683316" y="4979184"/>
            <a:ext cx="6778276" cy="356234"/>
          </a:xfrm>
          <a:prstGeom prst="rect">
            <a:avLst/>
          </a:prstGeom>
        </p:spPr>
        <p:txBody>
          <a:bodyPr lIns="0" tIns="0" rIns="0" bIns="0" rtlCol="0" anchor="t">
            <a:spAutoFit/>
          </a:bodyPr>
          <a:lstStyle/>
          <a:p>
            <a:pPr algn="l">
              <a:lnSpc>
                <a:spcPts val="2940"/>
              </a:lnSpc>
            </a:pPr>
            <a:r>
              <a:rPr lang="en-US" sz="2100" dirty="0">
                <a:solidFill>
                  <a:srgbClr val="000000"/>
                </a:solidFill>
                <a:latin typeface="Montserrat"/>
                <a:ea typeface="Montserrat"/>
                <a:cs typeface="Montserrat"/>
                <a:sym typeface="Montserrat"/>
              </a:rPr>
              <a:t>Leading institutions in various fields</a:t>
            </a:r>
          </a:p>
        </p:txBody>
      </p:sp>
      <p:sp>
        <p:nvSpPr>
          <p:cNvPr id="28" name="TextBox 28"/>
          <p:cNvSpPr txBox="1"/>
          <p:nvPr/>
        </p:nvSpPr>
        <p:spPr>
          <a:xfrm>
            <a:off x="1612896" y="3063447"/>
            <a:ext cx="6919115" cy="876300"/>
          </a:xfrm>
          <a:prstGeom prst="rect">
            <a:avLst/>
          </a:prstGeom>
        </p:spPr>
        <p:txBody>
          <a:bodyPr lIns="0" tIns="0" rIns="0" bIns="0" rtlCol="0" anchor="t">
            <a:spAutoFit/>
          </a:bodyPr>
          <a:lstStyle/>
          <a:p>
            <a:pPr algn="l">
              <a:lnSpc>
                <a:spcPts val="6600"/>
              </a:lnSpc>
            </a:pPr>
            <a:r>
              <a:rPr lang="en-US" sz="6000">
                <a:solidFill>
                  <a:srgbClr val="000000"/>
                </a:solidFill>
                <a:latin typeface="Bebas Neue Cyrillic"/>
                <a:ea typeface="Bebas Neue Cyrillic"/>
                <a:cs typeface="Bebas Neue Cyrillic"/>
                <a:sym typeface="Bebas Neue Cyrillic"/>
              </a:rPr>
              <a:t>smart health dih</a:t>
            </a:r>
          </a:p>
        </p:txBody>
      </p:sp>
      <p:sp>
        <p:nvSpPr>
          <p:cNvPr id="29" name="TextBox 29"/>
          <p:cNvSpPr txBox="1"/>
          <p:nvPr/>
        </p:nvSpPr>
        <p:spPr>
          <a:xfrm>
            <a:off x="1683316" y="3921909"/>
            <a:ext cx="4783293" cy="876300"/>
          </a:xfrm>
          <a:prstGeom prst="rect">
            <a:avLst/>
          </a:prstGeom>
        </p:spPr>
        <p:txBody>
          <a:bodyPr lIns="0" tIns="0" rIns="0" bIns="0" rtlCol="0" anchor="t">
            <a:spAutoFit/>
          </a:bodyPr>
          <a:lstStyle/>
          <a:p>
            <a:pPr algn="l">
              <a:lnSpc>
                <a:spcPts val="6600"/>
              </a:lnSpc>
            </a:pPr>
            <a:r>
              <a:rPr lang="en-US" sz="6000">
                <a:solidFill>
                  <a:srgbClr val="5271FF"/>
                </a:solidFill>
                <a:latin typeface="Bebas Neue Cyrillic"/>
                <a:ea typeface="Bebas Neue Cyrillic"/>
                <a:cs typeface="Bebas Neue Cyrillic"/>
                <a:sym typeface="Bebas Neue Cyrillic"/>
              </a:rPr>
              <a:t>partners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807306" flipH="1">
            <a:off x="10767522" y="7120518"/>
            <a:ext cx="8171916" cy="3116033"/>
          </a:xfrm>
          <a:custGeom>
            <a:avLst/>
            <a:gdLst/>
            <a:ahLst/>
            <a:cxnLst/>
            <a:rect l="l" t="t" r="r" b="b"/>
            <a:pathLst>
              <a:path w="8171916" h="3116033">
                <a:moveTo>
                  <a:pt x="8171916" y="0"/>
                </a:moveTo>
                <a:lnTo>
                  <a:pt x="0" y="0"/>
                </a:lnTo>
                <a:lnTo>
                  <a:pt x="0" y="3116033"/>
                </a:lnTo>
                <a:lnTo>
                  <a:pt x="8171916" y="3116033"/>
                </a:lnTo>
                <a:lnTo>
                  <a:pt x="8171916"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sp>
        <p:nvSpPr>
          <p:cNvPr id="3" name="Freeform 3"/>
          <p:cNvSpPr/>
          <p:nvPr/>
        </p:nvSpPr>
        <p:spPr>
          <a:xfrm rot="-3000875" flipH="1">
            <a:off x="2709039" y="-820032"/>
            <a:ext cx="9696740" cy="3697463"/>
          </a:xfrm>
          <a:custGeom>
            <a:avLst/>
            <a:gdLst/>
            <a:ahLst/>
            <a:cxnLst/>
            <a:rect l="l" t="t" r="r" b="b"/>
            <a:pathLst>
              <a:path w="9696740" h="3697463">
                <a:moveTo>
                  <a:pt x="9696741" y="0"/>
                </a:moveTo>
                <a:lnTo>
                  <a:pt x="0" y="0"/>
                </a:lnTo>
                <a:lnTo>
                  <a:pt x="0" y="3697464"/>
                </a:lnTo>
                <a:lnTo>
                  <a:pt x="9696741" y="3697464"/>
                </a:lnTo>
                <a:lnTo>
                  <a:pt x="9696741"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sp>
        <p:nvSpPr>
          <p:cNvPr id="4" name="AutoShape 4"/>
          <p:cNvSpPr/>
          <p:nvPr/>
        </p:nvSpPr>
        <p:spPr>
          <a:xfrm flipV="1">
            <a:off x="10182516" y="4326253"/>
            <a:ext cx="0" cy="4884332"/>
          </a:xfrm>
          <a:prstGeom prst="line">
            <a:avLst/>
          </a:prstGeom>
          <a:ln w="19050" cap="flat">
            <a:solidFill>
              <a:srgbClr val="D9D9D9"/>
            </a:solidFill>
            <a:prstDash val="solid"/>
            <a:headEnd type="none" w="sm" len="sm"/>
            <a:tailEnd type="none" w="sm" len="sm"/>
          </a:ln>
        </p:spPr>
        <p:txBody>
          <a:bodyPr/>
          <a:lstStyle/>
          <a:p>
            <a:endParaRPr lang="en-GB"/>
          </a:p>
        </p:txBody>
      </p:sp>
      <p:sp>
        <p:nvSpPr>
          <p:cNvPr id="5" name="Freeform 5"/>
          <p:cNvSpPr/>
          <p:nvPr/>
        </p:nvSpPr>
        <p:spPr>
          <a:xfrm>
            <a:off x="3782066" y="677600"/>
            <a:ext cx="2592146" cy="4689738"/>
          </a:xfrm>
          <a:custGeom>
            <a:avLst/>
            <a:gdLst/>
            <a:ahLst/>
            <a:cxnLst/>
            <a:rect l="l" t="t" r="r" b="b"/>
            <a:pathLst>
              <a:path w="2592146" h="4689738">
                <a:moveTo>
                  <a:pt x="0" y="0"/>
                </a:moveTo>
                <a:lnTo>
                  <a:pt x="2592146" y="0"/>
                </a:lnTo>
                <a:lnTo>
                  <a:pt x="2592146" y="4689738"/>
                </a:lnTo>
                <a:lnTo>
                  <a:pt x="0" y="46897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14898156" y="581459"/>
            <a:ext cx="1477841" cy="1477841"/>
          </a:xfrm>
          <a:custGeom>
            <a:avLst/>
            <a:gdLst/>
            <a:ahLst/>
            <a:cxnLst/>
            <a:rect l="l" t="t" r="r" b="b"/>
            <a:pathLst>
              <a:path w="1477841" h="1477841">
                <a:moveTo>
                  <a:pt x="0" y="0"/>
                </a:moveTo>
                <a:lnTo>
                  <a:pt x="1477840" y="0"/>
                </a:lnTo>
                <a:lnTo>
                  <a:pt x="1477840" y="1477840"/>
                </a:lnTo>
                <a:lnTo>
                  <a:pt x="0" y="1477840"/>
                </a:lnTo>
                <a:lnTo>
                  <a:pt x="0" y="0"/>
                </a:lnTo>
                <a:close/>
              </a:path>
            </a:pathLst>
          </a:custGeom>
          <a:blipFill>
            <a:blip r:embed="rId6"/>
            <a:stretch>
              <a:fillRect/>
            </a:stretch>
          </a:blipFill>
        </p:spPr>
        <p:txBody>
          <a:bodyPr/>
          <a:lstStyle/>
          <a:p>
            <a:endParaRPr lang="en-GB"/>
          </a:p>
        </p:txBody>
      </p:sp>
      <p:sp>
        <p:nvSpPr>
          <p:cNvPr id="7" name="Freeform 7"/>
          <p:cNvSpPr/>
          <p:nvPr/>
        </p:nvSpPr>
        <p:spPr>
          <a:xfrm>
            <a:off x="-314605" y="67747"/>
            <a:ext cx="4096671" cy="2722304"/>
          </a:xfrm>
          <a:custGeom>
            <a:avLst/>
            <a:gdLst/>
            <a:ahLst/>
            <a:cxnLst/>
            <a:rect l="l" t="t" r="r" b="b"/>
            <a:pathLst>
              <a:path w="4096671" h="2722304">
                <a:moveTo>
                  <a:pt x="0" y="0"/>
                </a:moveTo>
                <a:lnTo>
                  <a:pt x="4096671" y="0"/>
                </a:lnTo>
                <a:lnTo>
                  <a:pt x="4096671" y="2722304"/>
                </a:lnTo>
                <a:lnTo>
                  <a:pt x="0" y="2722304"/>
                </a:lnTo>
                <a:lnTo>
                  <a:pt x="0" y="0"/>
                </a:lnTo>
                <a:close/>
              </a:path>
            </a:pathLst>
          </a:custGeom>
          <a:blipFill>
            <a:blip r:embed="rId7"/>
            <a:stretch>
              <a:fillRect/>
            </a:stretch>
          </a:blipFill>
        </p:spPr>
        <p:txBody>
          <a:bodyPr/>
          <a:lstStyle/>
          <a:p>
            <a:endParaRPr lang="en-GB"/>
          </a:p>
        </p:txBody>
      </p:sp>
      <p:sp>
        <p:nvSpPr>
          <p:cNvPr id="8" name="Freeform 8"/>
          <p:cNvSpPr/>
          <p:nvPr/>
        </p:nvSpPr>
        <p:spPr>
          <a:xfrm>
            <a:off x="9423426" y="914400"/>
            <a:ext cx="4798455" cy="878497"/>
          </a:xfrm>
          <a:custGeom>
            <a:avLst/>
            <a:gdLst/>
            <a:ahLst/>
            <a:cxnLst/>
            <a:rect l="l" t="t" r="r" b="b"/>
            <a:pathLst>
              <a:path w="4798455" h="878497">
                <a:moveTo>
                  <a:pt x="0" y="0"/>
                </a:moveTo>
                <a:lnTo>
                  <a:pt x="4798455" y="0"/>
                </a:lnTo>
                <a:lnTo>
                  <a:pt x="4798455" y="878497"/>
                </a:lnTo>
                <a:lnTo>
                  <a:pt x="0" y="878497"/>
                </a:lnTo>
                <a:lnTo>
                  <a:pt x="0" y="0"/>
                </a:lnTo>
                <a:close/>
              </a:path>
            </a:pathLst>
          </a:custGeom>
          <a:blipFill>
            <a:blip r:embed="rId8"/>
            <a:stretch>
              <a:fillRect/>
            </a:stretch>
          </a:blipFill>
        </p:spPr>
        <p:txBody>
          <a:bodyPr/>
          <a:lstStyle/>
          <a:p>
            <a:endParaRPr lang="en-GB"/>
          </a:p>
        </p:txBody>
      </p:sp>
      <p:sp>
        <p:nvSpPr>
          <p:cNvPr id="9" name="Freeform 9"/>
          <p:cNvSpPr/>
          <p:nvPr/>
        </p:nvSpPr>
        <p:spPr>
          <a:xfrm>
            <a:off x="7384320" y="914400"/>
            <a:ext cx="1028997" cy="1028997"/>
          </a:xfrm>
          <a:custGeom>
            <a:avLst/>
            <a:gdLst/>
            <a:ahLst/>
            <a:cxnLst/>
            <a:rect l="l" t="t" r="r" b="b"/>
            <a:pathLst>
              <a:path w="1028997" h="1028997">
                <a:moveTo>
                  <a:pt x="0" y="0"/>
                </a:moveTo>
                <a:lnTo>
                  <a:pt x="1028997" y="0"/>
                </a:lnTo>
                <a:lnTo>
                  <a:pt x="1028997" y="1028997"/>
                </a:lnTo>
                <a:lnTo>
                  <a:pt x="0" y="1028997"/>
                </a:lnTo>
                <a:lnTo>
                  <a:pt x="0" y="0"/>
                </a:lnTo>
                <a:close/>
              </a:path>
            </a:pathLst>
          </a:custGeom>
          <a:blipFill>
            <a:blip r:embed="rId9"/>
            <a:stretch>
              <a:fillRect/>
            </a:stretch>
          </a:blipFill>
        </p:spPr>
        <p:txBody>
          <a:bodyPr/>
          <a:lstStyle/>
          <a:p>
            <a:endParaRPr lang="en-GB"/>
          </a:p>
        </p:txBody>
      </p:sp>
      <p:sp>
        <p:nvSpPr>
          <p:cNvPr id="10" name="TextBox 10"/>
          <p:cNvSpPr txBox="1"/>
          <p:nvPr/>
        </p:nvSpPr>
        <p:spPr>
          <a:xfrm>
            <a:off x="11029052" y="6623055"/>
            <a:ext cx="5808303" cy="1470660"/>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 We developed a tailored digital application as part of the TF-CBT implementation project</a:t>
            </a:r>
          </a:p>
          <a:p>
            <a:pPr algn="l">
              <a:lnSpc>
                <a:spcPts val="2940"/>
              </a:lnSpc>
            </a:pPr>
            <a:endParaRPr lang="en-US" sz="2100">
              <a:solidFill>
                <a:srgbClr val="000000"/>
              </a:solidFill>
              <a:latin typeface="Montserrat"/>
              <a:ea typeface="Montserrat"/>
              <a:cs typeface="Montserrat"/>
              <a:sym typeface="Montserrat"/>
            </a:endParaRPr>
          </a:p>
        </p:txBody>
      </p:sp>
      <p:sp>
        <p:nvSpPr>
          <p:cNvPr id="11" name="TextBox 11"/>
          <p:cNvSpPr txBox="1"/>
          <p:nvPr/>
        </p:nvSpPr>
        <p:spPr>
          <a:xfrm>
            <a:off x="11029052" y="4420233"/>
            <a:ext cx="5534929"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IN COLLABORATION WITH LEADING INSTITUTIONS</a:t>
            </a:r>
          </a:p>
        </p:txBody>
      </p:sp>
      <p:sp>
        <p:nvSpPr>
          <p:cNvPr id="12" name="TextBox 12"/>
          <p:cNvSpPr txBox="1"/>
          <p:nvPr/>
        </p:nvSpPr>
        <p:spPr>
          <a:xfrm>
            <a:off x="11029052" y="6025364"/>
            <a:ext cx="4572968"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DIGITAL APPLICATION CREATED</a:t>
            </a:r>
          </a:p>
        </p:txBody>
      </p:sp>
      <p:sp>
        <p:nvSpPr>
          <p:cNvPr id="13" name="TextBox 13"/>
          <p:cNvSpPr txBox="1"/>
          <p:nvPr/>
        </p:nvSpPr>
        <p:spPr>
          <a:xfrm>
            <a:off x="9757877" y="3051044"/>
            <a:ext cx="8350652" cy="605791"/>
          </a:xfrm>
          <a:prstGeom prst="rect">
            <a:avLst/>
          </a:prstGeom>
        </p:spPr>
        <p:txBody>
          <a:bodyPr lIns="0" tIns="0" rIns="0" bIns="0" rtlCol="0" anchor="t">
            <a:spAutoFit/>
          </a:bodyPr>
          <a:lstStyle/>
          <a:p>
            <a:pPr algn="l">
              <a:lnSpc>
                <a:spcPts val="4620"/>
              </a:lnSpc>
            </a:pPr>
            <a:r>
              <a:rPr lang="en-US" sz="4200">
                <a:solidFill>
                  <a:srgbClr val="5271FF"/>
                </a:solidFill>
                <a:latin typeface="Bebas Neue Cyrillic"/>
                <a:ea typeface="Bebas Neue Cyrillic"/>
                <a:cs typeface="Bebas Neue Cyrillic"/>
                <a:sym typeface="Bebas Neue Cyrillic"/>
              </a:rPr>
              <a:t>work with ADOLESCENT  MENTAL health trials</a:t>
            </a:r>
          </a:p>
        </p:txBody>
      </p:sp>
      <p:sp>
        <p:nvSpPr>
          <p:cNvPr id="14" name="TextBox 14"/>
          <p:cNvSpPr txBox="1"/>
          <p:nvPr/>
        </p:nvSpPr>
        <p:spPr>
          <a:xfrm>
            <a:off x="1347797" y="6248086"/>
            <a:ext cx="7460684" cy="2910840"/>
          </a:xfrm>
          <a:prstGeom prst="rect">
            <a:avLst/>
          </a:prstGeom>
        </p:spPr>
        <p:txBody>
          <a:bodyPr lIns="0" tIns="0" rIns="0" bIns="0" rtlCol="0" anchor="t">
            <a:spAutoFit/>
          </a:bodyPr>
          <a:lstStyle/>
          <a:p>
            <a:pPr algn="just">
              <a:lnSpc>
                <a:spcPts val="3360"/>
              </a:lnSpc>
            </a:pPr>
            <a:r>
              <a:rPr lang="en-US" sz="2400">
                <a:solidFill>
                  <a:srgbClr val="000000"/>
                </a:solidFill>
                <a:latin typeface="Montserrat"/>
                <a:ea typeface="Montserrat"/>
                <a:cs typeface="Montserrat"/>
                <a:sym typeface="Montserrat"/>
              </a:rPr>
              <a:t>We digitalized a methodology for assessing children's traumatic experiences and symptoms, gaining valuable experience in handling sensitive adolescent mental health data while ensuring anonymization and strengthening cybersecurity in  adolescent digital health solutions</a:t>
            </a:r>
          </a:p>
        </p:txBody>
      </p:sp>
      <p:sp>
        <p:nvSpPr>
          <p:cNvPr id="15" name="TextBox 15"/>
          <p:cNvSpPr txBox="1"/>
          <p:nvPr/>
        </p:nvSpPr>
        <p:spPr>
          <a:xfrm>
            <a:off x="11029052" y="8458838"/>
            <a:ext cx="4572968"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ACCESS TO ADOLESCENTand child  HEALTH DATA </a:t>
            </a:r>
          </a:p>
        </p:txBody>
      </p:sp>
      <p:sp>
        <p:nvSpPr>
          <p:cNvPr id="16" name="TextBox 16"/>
          <p:cNvSpPr txBox="1"/>
          <p:nvPr/>
        </p:nvSpPr>
        <p:spPr>
          <a:xfrm>
            <a:off x="1426986" y="5395913"/>
            <a:ext cx="8350652" cy="605791"/>
          </a:xfrm>
          <a:prstGeom prst="rect">
            <a:avLst/>
          </a:prstGeom>
        </p:spPr>
        <p:txBody>
          <a:bodyPr lIns="0" tIns="0" rIns="0" bIns="0" rtlCol="0" anchor="t">
            <a:spAutoFit/>
          </a:bodyPr>
          <a:lstStyle/>
          <a:p>
            <a:pPr algn="l">
              <a:lnSpc>
                <a:spcPts val="4620"/>
              </a:lnSpc>
            </a:pPr>
            <a:r>
              <a:rPr lang="en-US" sz="4200">
                <a:solidFill>
                  <a:srgbClr val="000000"/>
                </a:solidFill>
                <a:latin typeface="Bebas Neue Cyrillic"/>
                <a:ea typeface="Bebas Neue Cyrillic"/>
                <a:cs typeface="Bebas Neue Cyrillic"/>
                <a:sym typeface="Bebas Neue Cyrillic"/>
              </a:rPr>
              <a:t>TF-TBC IMPLEMENTATION</a:t>
            </a:r>
          </a:p>
        </p:txBody>
      </p:sp>
      <p:grpSp>
        <p:nvGrpSpPr>
          <p:cNvPr id="17" name="Group 17"/>
          <p:cNvGrpSpPr/>
          <p:nvPr/>
        </p:nvGrpSpPr>
        <p:grpSpPr>
          <a:xfrm>
            <a:off x="9827850" y="8408989"/>
            <a:ext cx="709332" cy="749937"/>
            <a:chOff x="0" y="0"/>
            <a:chExt cx="861804" cy="911136"/>
          </a:xfrm>
        </p:grpSpPr>
        <p:sp>
          <p:nvSpPr>
            <p:cNvPr id="18" name="Freeform 18"/>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grpSp>
        <p:nvGrpSpPr>
          <p:cNvPr id="19" name="Group 19"/>
          <p:cNvGrpSpPr/>
          <p:nvPr/>
        </p:nvGrpSpPr>
        <p:grpSpPr>
          <a:xfrm>
            <a:off x="9827850" y="4326253"/>
            <a:ext cx="709332" cy="749937"/>
            <a:chOff x="0" y="0"/>
            <a:chExt cx="861804" cy="911136"/>
          </a:xfrm>
        </p:grpSpPr>
        <p:sp>
          <p:nvSpPr>
            <p:cNvPr id="20" name="Freeform 20"/>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grpSp>
        <p:nvGrpSpPr>
          <p:cNvPr id="21" name="Group 21"/>
          <p:cNvGrpSpPr/>
          <p:nvPr/>
        </p:nvGrpSpPr>
        <p:grpSpPr>
          <a:xfrm>
            <a:off x="9827850" y="6286186"/>
            <a:ext cx="709332" cy="749937"/>
            <a:chOff x="0" y="0"/>
            <a:chExt cx="861804" cy="911136"/>
          </a:xfrm>
        </p:grpSpPr>
        <p:sp>
          <p:nvSpPr>
            <p:cNvPr id="22" name="Freeform 22"/>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23" name="TextBox 23"/>
          <p:cNvSpPr txBox="1"/>
          <p:nvPr/>
        </p:nvSpPr>
        <p:spPr>
          <a:xfrm>
            <a:off x="941333" y="9575187"/>
            <a:ext cx="14068153" cy="396240"/>
          </a:xfrm>
          <a:prstGeom prst="rect">
            <a:avLst/>
          </a:prstGeom>
        </p:spPr>
        <p:txBody>
          <a:bodyPr lIns="0" tIns="0" rIns="0" bIns="0" rtlCol="0" anchor="t">
            <a:spAutoFit/>
          </a:bodyPr>
          <a:lstStyle/>
          <a:p>
            <a:pPr algn="just">
              <a:lnSpc>
                <a:spcPts val="3360"/>
              </a:lnSpc>
            </a:pPr>
            <a:r>
              <a:rPr lang="en-US" sz="2400" u="sng">
                <a:solidFill>
                  <a:srgbClr val="000000"/>
                </a:solidFill>
                <a:latin typeface="Montserrat"/>
                <a:ea typeface="Montserrat"/>
                <a:cs typeface="Montserrat"/>
                <a:sym typeface="Montserrat"/>
              </a:rPr>
              <a:t>https://www.norwaygrants.lt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807306" flipH="1">
            <a:off x="9847246" y="7096363"/>
            <a:ext cx="8171916" cy="3116033"/>
          </a:xfrm>
          <a:custGeom>
            <a:avLst/>
            <a:gdLst/>
            <a:ahLst/>
            <a:cxnLst/>
            <a:rect l="l" t="t" r="r" b="b"/>
            <a:pathLst>
              <a:path w="8171916" h="3116033">
                <a:moveTo>
                  <a:pt x="8171915" y="0"/>
                </a:moveTo>
                <a:lnTo>
                  <a:pt x="0" y="0"/>
                </a:lnTo>
                <a:lnTo>
                  <a:pt x="0" y="3116032"/>
                </a:lnTo>
                <a:lnTo>
                  <a:pt x="8171915" y="3116032"/>
                </a:lnTo>
                <a:lnTo>
                  <a:pt x="8171915" y="0"/>
                </a:lnTo>
                <a:close/>
              </a:path>
            </a:pathLst>
          </a:custGeom>
          <a:blipFill>
            <a:blip r:embed="rId3">
              <a:extLst>
                <a:ext uri="{96DAC541-7B7A-43D3-8B79-37D633B846F1}">
                  <asvg:svgBlip xmlns:asvg="http://schemas.microsoft.com/office/drawing/2016/SVG/main" r:embed="rId4"/>
                </a:ext>
              </a:extLst>
            </a:blip>
            <a:stretch>
              <a:fillRect t="-162253"/>
            </a:stretch>
          </a:blipFill>
        </p:spPr>
        <p:txBody>
          <a:bodyPr/>
          <a:lstStyle/>
          <a:p>
            <a:endParaRPr lang="en-GB"/>
          </a:p>
        </p:txBody>
      </p:sp>
      <p:sp>
        <p:nvSpPr>
          <p:cNvPr id="3" name="Freeform 3"/>
          <p:cNvSpPr/>
          <p:nvPr/>
        </p:nvSpPr>
        <p:spPr>
          <a:xfrm rot="-3000875" flipH="1">
            <a:off x="2709039" y="-820032"/>
            <a:ext cx="9696740" cy="3697463"/>
          </a:xfrm>
          <a:custGeom>
            <a:avLst/>
            <a:gdLst/>
            <a:ahLst/>
            <a:cxnLst/>
            <a:rect l="l" t="t" r="r" b="b"/>
            <a:pathLst>
              <a:path w="9696740" h="3697463">
                <a:moveTo>
                  <a:pt x="9696741" y="0"/>
                </a:moveTo>
                <a:lnTo>
                  <a:pt x="0" y="0"/>
                </a:lnTo>
                <a:lnTo>
                  <a:pt x="0" y="3697464"/>
                </a:lnTo>
                <a:lnTo>
                  <a:pt x="9696741" y="3697464"/>
                </a:lnTo>
                <a:lnTo>
                  <a:pt x="9696741" y="0"/>
                </a:lnTo>
                <a:close/>
              </a:path>
            </a:pathLst>
          </a:custGeom>
          <a:blipFill>
            <a:blip r:embed="rId3">
              <a:extLst>
                <a:ext uri="{96DAC541-7B7A-43D3-8B79-37D633B846F1}">
                  <asvg:svgBlip xmlns:asvg="http://schemas.microsoft.com/office/drawing/2016/SVG/main" r:embed="rId4"/>
                </a:ext>
              </a:extLst>
            </a:blip>
            <a:stretch>
              <a:fillRect t="-162253"/>
            </a:stretch>
          </a:blipFill>
        </p:spPr>
        <p:txBody>
          <a:bodyPr/>
          <a:lstStyle/>
          <a:p>
            <a:endParaRPr lang="en-GB"/>
          </a:p>
        </p:txBody>
      </p:sp>
      <p:sp>
        <p:nvSpPr>
          <p:cNvPr id="4" name="AutoShape 4"/>
          <p:cNvSpPr/>
          <p:nvPr/>
        </p:nvSpPr>
        <p:spPr>
          <a:xfrm flipV="1">
            <a:off x="10195644" y="4187134"/>
            <a:ext cx="19657" cy="4673638"/>
          </a:xfrm>
          <a:prstGeom prst="line">
            <a:avLst/>
          </a:prstGeom>
          <a:ln w="19050" cap="flat">
            <a:solidFill>
              <a:srgbClr val="D9D9D9"/>
            </a:solidFill>
            <a:prstDash val="solid"/>
            <a:headEnd type="none" w="sm" len="sm"/>
            <a:tailEnd type="none" w="sm" len="sm"/>
          </a:ln>
        </p:spPr>
        <p:txBody>
          <a:bodyPr/>
          <a:lstStyle/>
          <a:p>
            <a:endParaRPr lang="en-GB"/>
          </a:p>
        </p:txBody>
      </p:sp>
      <p:sp>
        <p:nvSpPr>
          <p:cNvPr id="5" name="Freeform 5"/>
          <p:cNvSpPr/>
          <p:nvPr/>
        </p:nvSpPr>
        <p:spPr>
          <a:xfrm>
            <a:off x="15009485" y="471630"/>
            <a:ext cx="1477841" cy="1477841"/>
          </a:xfrm>
          <a:custGeom>
            <a:avLst/>
            <a:gdLst/>
            <a:ahLst/>
            <a:cxnLst/>
            <a:rect l="l" t="t" r="r" b="b"/>
            <a:pathLst>
              <a:path w="1477841" h="1477841">
                <a:moveTo>
                  <a:pt x="0" y="0"/>
                </a:moveTo>
                <a:lnTo>
                  <a:pt x="1477841" y="0"/>
                </a:lnTo>
                <a:lnTo>
                  <a:pt x="1477841" y="1477841"/>
                </a:lnTo>
                <a:lnTo>
                  <a:pt x="0" y="1477841"/>
                </a:lnTo>
                <a:lnTo>
                  <a:pt x="0" y="0"/>
                </a:lnTo>
                <a:close/>
              </a:path>
            </a:pathLst>
          </a:custGeom>
          <a:blipFill>
            <a:blip r:embed="rId5"/>
            <a:stretch>
              <a:fillRect/>
            </a:stretch>
          </a:blipFill>
        </p:spPr>
        <p:txBody>
          <a:bodyPr/>
          <a:lstStyle/>
          <a:p>
            <a:endParaRPr lang="en-GB"/>
          </a:p>
        </p:txBody>
      </p:sp>
      <p:grpSp>
        <p:nvGrpSpPr>
          <p:cNvPr id="6" name="Group 6"/>
          <p:cNvGrpSpPr/>
          <p:nvPr/>
        </p:nvGrpSpPr>
        <p:grpSpPr>
          <a:xfrm>
            <a:off x="9840978" y="8110835"/>
            <a:ext cx="709332" cy="749937"/>
            <a:chOff x="0" y="0"/>
            <a:chExt cx="861804" cy="911136"/>
          </a:xfrm>
        </p:grpSpPr>
        <p:sp>
          <p:nvSpPr>
            <p:cNvPr id="7" name="Freeform 7"/>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8" name="Freeform 8"/>
          <p:cNvSpPr/>
          <p:nvPr/>
        </p:nvSpPr>
        <p:spPr>
          <a:xfrm>
            <a:off x="3025370" y="1250635"/>
            <a:ext cx="3739135" cy="4716799"/>
          </a:xfrm>
          <a:custGeom>
            <a:avLst/>
            <a:gdLst/>
            <a:ahLst/>
            <a:cxnLst/>
            <a:rect l="l" t="t" r="r" b="b"/>
            <a:pathLst>
              <a:path w="3739135" h="4716799">
                <a:moveTo>
                  <a:pt x="0" y="0"/>
                </a:moveTo>
                <a:lnTo>
                  <a:pt x="3739135" y="0"/>
                </a:lnTo>
                <a:lnTo>
                  <a:pt x="3739135" y="4716799"/>
                </a:lnTo>
                <a:lnTo>
                  <a:pt x="0" y="47167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 name="Freeform 9"/>
          <p:cNvSpPr/>
          <p:nvPr/>
        </p:nvSpPr>
        <p:spPr>
          <a:xfrm>
            <a:off x="10569967" y="-198483"/>
            <a:ext cx="3675733" cy="2442584"/>
          </a:xfrm>
          <a:custGeom>
            <a:avLst/>
            <a:gdLst/>
            <a:ahLst/>
            <a:cxnLst/>
            <a:rect l="l" t="t" r="r" b="b"/>
            <a:pathLst>
              <a:path w="3675733" h="2442584">
                <a:moveTo>
                  <a:pt x="0" y="0"/>
                </a:moveTo>
                <a:lnTo>
                  <a:pt x="3675734" y="0"/>
                </a:lnTo>
                <a:lnTo>
                  <a:pt x="3675734" y="2442584"/>
                </a:lnTo>
                <a:lnTo>
                  <a:pt x="0" y="2442584"/>
                </a:lnTo>
                <a:lnTo>
                  <a:pt x="0" y="0"/>
                </a:lnTo>
                <a:close/>
              </a:path>
            </a:pathLst>
          </a:custGeom>
          <a:blipFill>
            <a:blip r:embed="rId8"/>
            <a:stretch>
              <a:fillRect/>
            </a:stretch>
          </a:blipFill>
        </p:spPr>
        <p:txBody>
          <a:bodyPr/>
          <a:lstStyle/>
          <a:p>
            <a:endParaRPr lang="en-GB"/>
          </a:p>
        </p:txBody>
      </p:sp>
      <p:sp>
        <p:nvSpPr>
          <p:cNvPr id="10" name="Freeform 10"/>
          <p:cNvSpPr/>
          <p:nvPr/>
        </p:nvSpPr>
        <p:spPr>
          <a:xfrm>
            <a:off x="11498501" y="1517695"/>
            <a:ext cx="3267397" cy="1256691"/>
          </a:xfrm>
          <a:custGeom>
            <a:avLst/>
            <a:gdLst/>
            <a:ahLst/>
            <a:cxnLst/>
            <a:rect l="l" t="t" r="r" b="b"/>
            <a:pathLst>
              <a:path w="3267397" h="1256691">
                <a:moveTo>
                  <a:pt x="0" y="0"/>
                </a:moveTo>
                <a:lnTo>
                  <a:pt x="3267397" y="0"/>
                </a:lnTo>
                <a:lnTo>
                  <a:pt x="3267397" y="1256692"/>
                </a:lnTo>
                <a:lnTo>
                  <a:pt x="0" y="1256692"/>
                </a:lnTo>
                <a:lnTo>
                  <a:pt x="0" y="0"/>
                </a:lnTo>
                <a:close/>
              </a:path>
            </a:pathLst>
          </a:custGeom>
          <a:blipFill>
            <a:blip r:embed="rId9"/>
            <a:stretch>
              <a:fillRect/>
            </a:stretch>
          </a:blipFill>
        </p:spPr>
        <p:txBody>
          <a:bodyPr/>
          <a:lstStyle/>
          <a:p>
            <a:endParaRPr lang="en-GB"/>
          </a:p>
        </p:txBody>
      </p:sp>
      <p:sp>
        <p:nvSpPr>
          <p:cNvPr id="11" name="Freeform 11"/>
          <p:cNvSpPr/>
          <p:nvPr/>
        </p:nvSpPr>
        <p:spPr>
          <a:xfrm>
            <a:off x="7050263" y="115668"/>
            <a:ext cx="3271134" cy="1635567"/>
          </a:xfrm>
          <a:custGeom>
            <a:avLst/>
            <a:gdLst/>
            <a:ahLst/>
            <a:cxnLst/>
            <a:rect l="l" t="t" r="r" b="b"/>
            <a:pathLst>
              <a:path w="3271134" h="1635567">
                <a:moveTo>
                  <a:pt x="0" y="0"/>
                </a:moveTo>
                <a:lnTo>
                  <a:pt x="3271134" y="0"/>
                </a:lnTo>
                <a:lnTo>
                  <a:pt x="3271134" y="1635567"/>
                </a:lnTo>
                <a:lnTo>
                  <a:pt x="0" y="1635567"/>
                </a:lnTo>
                <a:lnTo>
                  <a:pt x="0" y="0"/>
                </a:lnTo>
                <a:close/>
              </a:path>
            </a:pathLst>
          </a:custGeom>
          <a:blipFill>
            <a:blip r:embed="rId10"/>
            <a:stretch>
              <a:fillRect/>
            </a:stretch>
          </a:blipFill>
        </p:spPr>
        <p:txBody>
          <a:bodyPr/>
          <a:lstStyle/>
          <a:p>
            <a:endParaRPr lang="en-GB"/>
          </a:p>
        </p:txBody>
      </p:sp>
      <p:sp>
        <p:nvSpPr>
          <p:cNvPr id="12" name="Freeform 12"/>
          <p:cNvSpPr/>
          <p:nvPr/>
        </p:nvSpPr>
        <p:spPr>
          <a:xfrm>
            <a:off x="8023341" y="1949471"/>
            <a:ext cx="2969221" cy="742305"/>
          </a:xfrm>
          <a:custGeom>
            <a:avLst/>
            <a:gdLst/>
            <a:ahLst/>
            <a:cxnLst/>
            <a:rect l="l" t="t" r="r" b="b"/>
            <a:pathLst>
              <a:path w="2969221" h="742305">
                <a:moveTo>
                  <a:pt x="0" y="0"/>
                </a:moveTo>
                <a:lnTo>
                  <a:pt x="2969221" y="0"/>
                </a:lnTo>
                <a:lnTo>
                  <a:pt x="2969221" y="742305"/>
                </a:lnTo>
                <a:lnTo>
                  <a:pt x="0" y="742305"/>
                </a:lnTo>
                <a:lnTo>
                  <a:pt x="0" y="0"/>
                </a:lnTo>
                <a:close/>
              </a:path>
            </a:pathLst>
          </a:custGeom>
          <a:blipFill>
            <a:blip r:embed="rId11"/>
            <a:stretch>
              <a:fillRect/>
            </a:stretch>
          </a:blipFill>
        </p:spPr>
        <p:txBody>
          <a:bodyPr/>
          <a:lstStyle/>
          <a:p>
            <a:endParaRPr lang="en-GB"/>
          </a:p>
        </p:txBody>
      </p:sp>
      <p:sp>
        <p:nvSpPr>
          <p:cNvPr id="13" name="Freeform 13"/>
          <p:cNvSpPr/>
          <p:nvPr/>
        </p:nvSpPr>
        <p:spPr>
          <a:xfrm>
            <a:off x="594872" y="471630"/>
            <a:ext cx="1841542" cy="920771"/>
          </a:xfrm>
          <a:custGeom>
            <a:avLst/>
            <a:gdLst/>
            <a:ahLst/>
            <a:cxnLst/>
            <a:rect l="l" t="t" r="r" b="b"/>
            <a:pathLst>
              <a:path w="1841542" h="920771">
                <a:moveTo>
                  <a:pt x="0" y="0"/>
                </a:moveTo>
                <a:lnTo>
                  <a:pt x="1841542" y="0"/>
                </a:lnTo>
                <a:lnTo>
                  <a:pt x="1841542" y="920771"/>
                </a:lnTo>
                <a:lnTo>
                  <a:pt x="0" y="920771"/>
                </a:lnTo>
                <a:lnTo>
                  <a:pt x="0" y="0"/>
                </a:lnTo>
                <a:close/>
              </a:path>
            </a:pathLst>
          </a:custGeom>
          <a:blipFill>
            <a:blip r:embed="rId12"/>
            <a:stretch>
              <a:fillRect/>
            </a:stretch>
          </a:blipFill>
        </p:spPr>
        <p:txBody>
          <a:bodyPr/>
          <a:lstStyle/>
          <a:p>
            <a:endParaRPr lang="en-GB"/>
          </a:p>
        </p:txBody>
      </p:sp>
      <p:sp>
        <p:nvSpPr>
          <p:cNvPr id="14" name="TextBox 14"/>
          <p:cNvSpPr txBox="1"/>
          <p:nvPr/>
        </p:nvSpPr>
        <p:spPr>
          <a:xfrm>
            <a:off x="10843470" y="6214434"/>
            <a:ext cx="5534929"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tRAINING PROGRAM DEVELOPED</a:t>
            </a:r>
          </a:p>
        </p:txBody>
      </p:sp>
      <p:sp>
        <p:nvSpPr>
          <p:cNvPr id="15" name="TextBox 15"/>
          <p:cNvSpPr txBox="1"/>
          <p:nvPr/>
        </p:nvSpPr>
        <p:spPr>
          <a:xfrm>
            <a:off x="10843470" y="8325217"/>
            <a:ext cx="6398731"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in collaboration with 24 partners</a:t>
            </a:r>
          </a:p>
        </p:txBody>
      </p:sp>
      <p:sp>
        <p:nvSpPr>
          <p:cNvPr id="16" name="TextBox 16"/>
          <p:cNvSpPr txBox="1"/>
          <p:nvPr/>
        </p:nvSpPr>
        <p:spPr>
          <a:xfrm>
            <a:off x="9757877" y="3320426"/>
            <a:ext cx="8350652" cy="605791"/>
          </a:xfrm>
          <a:prstGeom prst="rect">
            <a:avLst/>
          </a:prstGeom>
        </p:spPr>
        <p:txBody>
          <a:bodyPr lIns="0" tIns="0" rIns="0" bIns="0" rtlCol="0" anchor="t">
            <a:spAutoFit/>
          </a:bodyPr>
          <a:lstStyle/>
          <a:p>
            <a:pPr algn="l">
              <a:lnSpc>
                <a:spcPts val="4620"/>
              </a:lnSpc>
            </a:pPr>
            <a:r>
              <a:rPr lang="en-US" sz="4200">
                <a:solidFill>
                  <a:srgbClr val="5271FF"/>
                </a:solidFill>
                <a:latin typeface="Bebas Neue Cyrillic"/>
                <a:ea typeface="Bebas Neue Cyrillic"/>
                <a:cs typeface="Bebas Neue Cyrillic"/>
                <a:sym typeface="Bebas Neue Cyrillic"/>
              </a:rPr>
              <a:t>work with ONCOLOGY SPECIALISTS </a:t>
            </a:r>
          </a:p>
        </p:txBody>
      </p:sp>
      <p:sp>
        <p:nvSpPr>
          <p:cNvPr id="17" name="TextBox 17"/>
          <p:cNvSpPr txBox="1"/>
          <p:nvPr/>
        </p:nvSpPr>
        <p:spPr>
          <a:xfrm>
            <a:off x="1277599" y="6757403"/>
            <a:ext cx="7460684" cy="2072640"/>
          </a:xfrm>
          <a:prstGeom prst="rect">
            <a:avLst/>
          </a:prstGeom>
        </p:spPr>
        <p:txBody>
          <a:bodyPr lIns="0" tIns="0" rIns="0" bIns="0" rtlCol="0" anchor="t">
            <a:spAutoFit/>
          </a:bodyPr>
          <a:lstStyle/>
          <a:p>
            <a:pPr algn="just">
              <a:lnSpc>
                <a:spcPts val="3360"/>
              </a:lnSpc>
            </a:pPr>
            <a:r>
              <a:rPr lang="en-US" sz="2400">
                <a:solidFill>
                  <a:srgbClr val="000000"/>
                </a:solidFill>
                <a:latin typeface="Montserrat"/>
                <a:ea typeface="Montserrat"/>
                <a:cs typeface="Montserrat"/>
                <a:sym typeface="Montserrat"/>
              </a:rPr>
              <a:t> The project created a tailored program, which equips healthcare professionals and non-professionals with the necessary digital skills to improve patient cancer care processes</a:t>
            </a:r>
          </a:p>
          <a:p>
            <a:pPr algn="just">
              <a:lnSpc>
                <a:spcPts val="3360"/>
              </a:lnSpc>
            </a:pPr>
            <a:endParaRPr lang="en-US" sz="2400">
              <a:solidFill>
                <a:srgbClr val="000000"/>
              </a:solidFill>
              <a:latin typeface="Montserrat"/>
              <a:ea typeface="Montserrat"/>
              <a:cs typeface="Montserrat"/>
              <a:sym typeface="Montserrat"/>
            </a:endParaRPr>
          </a:p>
        </p:txBody>
      </p:sp>
      <p:sp>
        <p:nvSpPr>
          <p:cNvPr id="18" name="TextBox 18"/>
          <p:cNvSpPr txBox="1"/>
          <p:nvPr/>
        </p:nvSpPr>
        <p:spPr>
          <a:xfrm>
            <a:off x="10854606" y="4339468"/>
            <a:ext cx="5632720"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implementation of various digital tools for</a:t>
            </a:r>
          </a:p>
        </p:txBody>
      </p:sp>
      <p:sp>
        <p:nvSpPr>
          <p:cNvPr id="19" name="TextBox 19"/>
          <p:cNvSpPr txBox="1"/>
          <p:nvPr/>
        </p:nvSpPr>
        <p:spPr>
          <a:xfrm>
            <a:off x="10843470" y="6795459"/>
            <a:ext cx="6770264" cy="1470660"/>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Patient remote management</a:t>
            </a:r>
          </a:p>
          <a:p>
            <a:pPr algn="l">
              <a:lnSpc>
                <a:spcPts val="2940"/>
              </a:lnSpc>
            </a:pPr>
            <a:r>
              <a:rPr lang="en-US" sz="2100">
                <a:solidFill>
                  <a:srgbClr val="000000"/>
                </a:solidFill>
                <a:latin typeface="Montserrat"/>
                <a:ea typeface="Montserrat"/>
                <a:cs typeface="Montserrat"/>
                <a:sym typeface="Montserrat"/>
              </a:rPr>
              <a:t>Digital interventions implementation (AI, GDPR, cybersecurity)</a:t>
            </a:r>
          </a:p>
          <a:p>
            <a:pPr algn="l">
              <a:lnSpc>
                <a:spcPts val="2940"/>
              </a:lnSpc>
            </a:pPr>
            <a:endParaRPr lang="en-US" sz="2100">
              <a:solidFill>
                <a:srgbClr val="000000"/>
              </a:solidFill>
              <a:latin typeface="Montserrat"/>
              <a:ea typeface="Montserrat"/>
              <a:cs typeface="Montserrat"/>
              <a:sym typeface="Montserrat"/>
            </a:endParaRPr>
          </a:p>
        </p:txBody>
      </p:sp>
      <p:sp>
        <p:nvSpPr>
          <p:cNvPr id="20" name="TextBox 20"/>
          <p:cNvSpPr txBox="1"/>
          <p:nvPr/>
        </p:nvSpPr>
        <p:spPr>
          <a:xfrm>
            <a:off x="10860569" y="4877124"/>
            <a:ext cx="6770264" cy="1842135"/>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Doctors - shared decision making,</a:t>
            </a:r>
          </a:p>
          <a:p>
            <a:pPr algn="l">
              <a:lnSpc>
                <a:spcPts val="2940"/>
              </a:lnSpc>
            </a:pPr>
            <a:r>
              <a:rPr lang="en-US" sz="2100">
                <a:solidFill>
                  <a:srgbClr val="000000"/>
                </a:solidFill>
                <a:latin typeface="Montserrat"/>
                <a:ea typeface="Montserrat"/>
                <a:cs typeface="Montserrat"/>
                <a:sym typeface="Montserrat"/>
              </a:rPr>
              <a:t>Nurses -  problem solving </a:t>
            </a:r>
          </a:p>
          <a:p>
            <a:pPr algn="l">
              <a:lnSpc>
                <a:spcPts val="2940"/>
              </a:lnSpc>
            </a:pPr>
            <a:r>
              <a:rPr lang="en-US" sz="2100">
                <a:solidFill>
                  <a:srgbClr val="000000"/>
                </a:solidFill>
                <a:latin typeface="Montserrat"/>
                <a:ea typeface="Montserrat"/>
                <a:cs typeface="Montserrat"/>
                <a:sym typeface="Montserrat"/>
              </a:rPr>
              <a:t>Caregivers - remote  empowerment</a:t>
            </a:r>
          </a:p>
          <a:p>
            <a:pPr algn="l">
              <a:lnSpc>
                <a:spcPts val="2940"/>
              </a:lnSpc>
            </a:pPr>
            <a:endParaRPr lang="en-US" sz="2100">
              <a:solidFill>
                <a:srgbClr val="000000"/>
              </a:solidFill>
              <a:latin typeface="Montserrat"/>
              <a:ea typeface="Montserrat"/>
              <a:cs typeface="Montserrat"/>
              <a:sym typeface="Montserrat"/>
            </a:endParaRPr>
          </a:p>
          <a:p>
            <a:pPr algn="l">
              <a:lnSpc>
                <a:spcPts val="2940"/>
              </a:lnSpc>
            </a:pPr>
            <a:endParaRPr lang="en-US" sz="2100">
              <a:solidFill>
                <a:srgbClr val="000000"/>
              </a:solidFill>
              <a:latin typeface="Montserrat"/>
              <a:ea typeface="Montserrat"/>
              <a:cs typeface="Montserrat"/>
              <a:sym typeface="Montserrat"/>
            </a:endParaRPr>
          </a:p>
        </p:txBody>
      </p:sp>
      <p:sp>
        <p:nvSpPr>
          <p:cNvPr id="21" name="TextBox 21"/>
          <p:cNvSpPr txBox="1"/>
          <p:nvPr/>
        </p:nvSpPr>
        <p:spPr>
          <a:xfrm>
            <a:off x="1277599" y="5802711"/>
            <a:ext cx="8350652" cy="605791"/>
          </a:xfrm>
          <a:prstGeom prst="rect">
            <a:avLst/>
          </a:prstGeom>
        </p:spPr>
        <p:txBody>
          <a:bodyPr lIns="0" tIns="0" rIns="0" bIns="0" rtlCol="0" anchor="t">
            <a:spAutoFit/>
          </a:bodyPr>
          <a:lstStyle/>
          <a:p>
            <a:pPr algn="l">
              <a:lnSpc>
                <a:spcPts val="4620"/>
              </a:lnSpc>
            </a:pPr>
            <a:r>
              <a:rPr lang="en-US" sz="4200">
                <a:solidFill>
                  <a:srgbClr val="000000"/>
                </a:solidFill>
                <a:latin typeface="Bebas Neue Cyrillic"/>
                <a:ea typeface="Bebas Neue Cyrillic"/>
                <a:cs typeface="Bebas Neue Cyrillic"/>
                <a:sym typeface="Bebas Neue Cyrillic"/>
              </a:rPr>
              <a:t>TRANSITION</a:t>
            </a:r>
          </a:p>
        </p:txBody>
      </p:sp>
      <p:grpSp>
        <p:nvGrpSpPr>
          <p:cNvPr id="22" name="Group 22"/>
          <p:cNvGrpSpPr/>
          <p:nvPr/>
        </p:nvGrpSpPr>
        <p:grpSpPr>
          <a:xfrm>
            <a:off x="9840978" y="6188717"/>
            <a:ext cx="709332" cy="749937"/>
            <a:chOff x="0" y="0"/>
            <a:chExt cx="861804" cy="911136"/>
          </a:xfrm>
        </p:grpSpPr>
        <p:sp>
          <p:nvSpPr>
            <p:cNvPr id="23" name="Freeform 23"/>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grpSp>
        <p:nvGrpSpPr>
          <p:cNvPr id="24" name="Group 24"/>
          <p:cNvGrpSpPr/>
          <p:nvPr/>
        </p:nvGrpSpPr>
        <p:grpSpPr>
          <a:xfrm>
            <a:off x="9840978" y="4267205"/>
            <a:ext cx="709332" cy="749937"/>
            <a:chOff x="0" y="0"/>
            <a:chExt cx="861804" cy="911136"/>
          </a:xfrm>
        </p:grpSpPr>
        <p:sp>
          <p:nvSpPr>
            <p:cNvPr id="25" name="Freeform 25"/>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26" name="TextBox 26"/>
          <p:cNvSpPr txBox="1"/>
          <p:nvPr/>
        </p:nvSpPr>
        <p:spPr>
          <a:xfrm>
            <a:off x="941333" y="9575187"/>
            <a:ext cx="14068153" cy="396240"/>
          </a:xfrm>
          <a:prstGeom prst="rect">
            <a:avLst/>
          </a:prstGeom>
        </p:spPr>
        <p:txBody>
          <a:bodyPr lIns="0" tIns="0" rIns="0" bIns="0" rtlCol="0" anchor="t">
            <a:spAutoFit/>
          </a:bodyPr>
          <a:lstStyle/>
          <a:p>
            <a:pPr algn="just">
              <a:lnSpc>
                <a:spcPts val="3360"/>
              </a:lnSpc>
            </a:pPr>
            <a:r>
              <a:rPr lang="en-US" sz="2400" u="sng">
                <a:solidFill>
                  <a:srgbClr val="000000"/>
                </a:solidFill>
                <a:latin typeface="Montserrat"/>
                <a:ea typeface="Montserrat"/>
                <a:cs typeface="Montserrat"/>
                <a:sym typeface="Montserrat"/>
              </a:rPr>
              <a:t>https://www.europeancancer.org/eu-projects/impact/resource/transition.html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807306" flipH="1">
            <a:off x="10669731" y="6998880"/>
            <a:ext cx="8171916" cy="3116033"/>
          </a:xfrm>
          <a:custGeom>
            <a:avLst/>
            <a:gdLst/>
            <a:ahLst/>
            <a:cxnLst/>
            <a:rect l="l" t="t" r="r" b="b"/>
            <a:pathLst>
              <a:path w="8171916" h="3116033">
                <a:moveTo>
                  <a:pt x="8171916" y="0"/>
                </a:moveTo>
                <a:lnTo>
                  <a:pt x="0" y="0"/>
                </a:lnTo>
                <a:lnTo>
                  <a:pt x="0" y="3116033"/>
                </a:lnTo>
                <a:lnTo>
                  <a:pt x="8171916" y="3116033"/>
                </a:lnTo>
                <a:lnTo>
                  <a:pt x="8171916"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sp>
        <p:nvSpPr>
          <p:cNvPr id="3" name="AutoShape 3"/>
          <p:cNvSpPr/>
          <p:nvPr/>
        </p:nvSpPr>
        <p:spPr>
          <a:xfrm flipH="1" flipV="1">
            <a:off x="10114781" y="3609063"/>
            <a:ext cx="20991" cy="6117018"/>
          </a:xfrm>
          <a:prstGeom prst="line">
            <a:avLst/>
          </a:prstGeom>
          <a:ln w="19050" cap="flat">
            <a:solidFill>
              <a:srgbClr val="D9D9D9"/>
            </a:solidFill>
            <a:prstDash val="solid"/>
            <a:headEnd type="none" w="sm" len="sm"/>
            <a:tailEnd type="none" w="sm" len="sm"/>
          </a:ln>
        </p:spPr>
        <p:txBody>
          <a:bodyPr/>
          <a:lstStyle/>
          <a:p>
            <a:endParaRPr lang="en-GB"/>
          </a:p>
        </p:txBody>
      </p:sp>
      <p:sp>
        <p:nvSpPr>
          <p:cNvPr id="4" name="Freeform 4"/>
          <p:cNvSpPr/>
          <p:nvPr/>
        </p:nvSpPr>
        <p:spPr>
          <a:xfrm>
            <a:off x="15009485" y="471630"/>
            <a:ext cx="1477841" cy="1477841"/>
          </a:xfrm>
          <a:custGeom>
            <a:avLst/>
            <a:gdLst/>
            <a:ahLst/>
            <a:cxnLst/>
            <a:rect l="l" t="t" r="r" b="b"/>
            <a:pathLst>
              <a:path w="1477841" h="1477841">
                <a:moveTo>
                  <a:pt x="0" y="0"/>
                </a:moveTo>
                <a:lnTo>
                  <a:pt x="1477841" y="0"/>
                </a:lnTo>
                <a:lnTo>
                  <a:pt x="1477841" y="1477841"/>
                </a:lnTo>
                <a:lnTo>
                  <a:pt x="0" y="1477841"/>
                </a:lnTo>
                <a:lnTo>
                  <a:pt x="0" y="0"/>
                </a:lnTo>
                <a:close/>
              </a:path>
            </a:pathLst>
          </a:custGeom>
          <a:blipFill>
            <a:blip r:embed="rId4"/>
            <a:stretch>
              <a:fillRect/>
            </a:stretch>
          </a:blipFill>
        </p:spPr>
        <p:txBody>
          <a:bodyPr/>
          <a:lstStyle/>
          <a:p>
            <a:endParaRPr lang="en-GB"/>
          </a:p>
        </p:txBody>
      </p:sp>
      <p:grpSp>
        <p:nvGrpSpPr>
          <p:cNvPr id="5" name="Group 5"/>
          <p:cNvGrpSpPr/>
          <p:nvPr/>
        </p:nvGrpSpPr>
        <p:grpSpPr>
          <a:xfrm>
            <a:off x="9815298" y="7712257"/>
            <a:ext cx="734436" cy="776477"/>
            <a:chOff x="0" y="0"/>
            <a:chExt cx="861804" cy="911136"/>
          </a:xfrm>
        </p:grpSpPr>
        <p:sp>
          <p:nvSpPr>
            <p:cNvPr id="6" name="Freeform 6"/>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7" name="Freeform 7"/>
          <p:cNvSpPr/>
          <p:nvPr/>
        </p:nvSpPr>
        <p:spPr>
          <a:xfrm>
            <a:off x="2459976" y="2253626"/>
            <a:ext cx="4593912" cy="3631105"/>
          </a:xfrm>
          <a:custGeom>
            <a:avLst/>
            <a:gdLst/>
            <a:ahLst/>
            <a:cxnLst/>
            <a:rect l="l" t="t" r="r" b="b"/>
            <a:pathLst>
              <a:path w="4593912" h="3631105">
                <a:moveTo>
                  <a:pt x="0" y="0"/>
                </a:moveTo>
                <a:lnTo>
                  <a:pt x="4593913" y="0"/>
                </a:lnTo>
                <a:lnTo>
                  <a:pt x="4593913" y="3631105"/>
                </a:lnTo>
                <a:lnTo>
                  <a:pt x="0" y="36311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8" name="Freeform 8"/>
          <p:cNvSpPr/>
          <p:nvPr/>
        </p:nvSpPr>
        <p:spPr>
          <a:xfrm>
            <a:off x="4580695" y="702312"/>
            <a:ext cx="2473193" cy="2070269"/>
          </a:xfrm>
          <a:custGeom>
            <a:avLst/>
            <a:gdLst/>
            <a:ahLst/>
            <a:cxnLst/>
            <a:rect l="l" t="t" r="r" b="b"/>
            <a:pathLst>
              <a:path w="2473193" h="2070269">
                <a:moveTo>
                  <a:pt x="0" y="0"/>
                </a:moveTo>
                <a:lnTo>
                  <a:pt x="2473194" y="0"/>
                </a:lnTo>
                <a:lnTo>
                  <a:pt x="2473194" y="2070268"/>
                </a:lnTo>
                <a:lnTo>
                  <a:pt x="0" y="20702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9" name="Freeform 9"/>
          <p:cNvSpPr/>
          <p:nvPr/>
        </p:nvSpPr>
        <p:spPr>
          <a:xfrm>
            <a:off x="11029052" y="263410"/>
            <a:ext cx="3980433" cy="1990217"/>
          </a:xfrm>
          <a:custGeom>
            <a:avLst/>
            <a:gdLst/>
            <a:ahLst/>
            <a:cxnLst/>
            <a:rect l="l" t="t" r="r" b="b"/>
            <a:pathLst>
              <a:path w="3980433" h="1990217">
                <a:moveTo>
                  <a:pt x="0" y="0"/>
                </a:moveTo>
                <a:lnTo>
                  <a:pt x="3980433" y="0"/>
                </a:lnTo>
                <a:lnTo>
                  <a:pt x="3980433" y="1990216"/>
                </a:lnTo>
                <a:lnTo>
                  <a:pt x="0" y="1990216"/>
                </a:lnTo>
                <a:lnTo>
                  <a:pt x="0" y="0"/>
                </a:lnTo>
                <a:close/>
              </a:path>
            </a:pathLst>
          </a:custGeom>
          <a:blipFill>
            <a:blip r:embed="rId9"/>
            <a:stretch>
              <a:fillRect/>
            </a:stretch>
          </a:blipFill>
        </p:spPr>
        <p:txBody>
          <a:bodyPr/>
          <a:lstStyle/>
          <a:p>
            <a:endParaRPr lang="en-GB"/>
          </a:p>
        </p:txBody>
      </p:sp>
      <p:sp>
        <p:nvSpPr>
          <p:cNvPr id="10" name="Freeform 10"/>
          <p:cNvSpPr/>
          <p:nvPr/>
        </p:nvSpPr>
        <p:spPr>
          <a:xfrm>
            <a:off x="8501490" y="702312"/>
            <a:ext cx="2541196" cy="1016478"/>
          </a:xfrm>
          <a:custGeom>
            <a:avLst/>
            <a:gdLst/>
            <a:ahLst/>
            <a:cxnLst/>
            <a:rect l="l" t="t" r="r" b="b"/>
            <a:pathLst>
              <a:path w="2541196" h="1016478">
                <a:moveTo>
                  <a:pt x="0" y="0"/>
                </a:moveTo>
                <a:lnTo>
                  <a:pt x="2541196" y="0"/>
                </a:lnTo>
                <a:lnTo>
                  <a:pt x="2541196" y="1016478"/>
                </a:lnTo>
                <a:lnTo>
                  <a:pt x="0" y="1016478"/>
                </a:lnTo>
                <a:lnTo>
                  <a:pt x="0" y="0"/>
                </a:lnTo>
                <a:close/>
              </a:path>
            </a:pathLst>
          </a:custGeom>
          <a:blipFill>
            <a:blip r:embed="rId10"/>
            <a:stretch>
              <a:fillRect/>
            </a:stretch>
          </a:blipFill>
        </p:spPr>
        <p:txBody>
          <a:bodyPr/>
          <a:lstStyle/>
          <a:p>
            <a:endParaRPr lang="en-GB"/>
          </a:p>
        </p:txBody>
      </p:sp>
      <p:sp>
        <p:nvSpPr>
          <p:cNvPr id="11" name="TextBox 11"/>
          <p:cNvSpPr txBox="1"/>
          <p:nvPr/>
        </p:nvSpPr>
        <p:spPr>
          <a:xfrm>
            <a:off x="11042686" y="6743772"/>
            <a:ext cx="5808303" cy="356235"/>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For improved diagnosis</a:t>
            </a:r>
          </a:p>
        </p:txBody>
      </p:sp>
      <p:sp>
        <p:nvSpPr>
          <p:cNvPr id="12" name="TextBox 12"/>
          <p:cNvSpPr txBox="1"/>
          <p:nvPr/>
        </p:nvSpPr>
        <p:spPr>
          <a:xfrm>
            <a:off x="11029052" y="4339468"/>
            <a:ext cx="5534929"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tRAINING PROGRAM DEVELOPED</a:t>
            </a:r>
          </a:p>
        </p:txBody>
      </p:sp>
      <p:sp>
        <p:nvSpPr>
          <p:cNvPr id="13" name="TextBox 13"/>
          <p:cNvSpPr txBox="1"/>
          <p:nvPr/>
        </p:nvSpPr>
        <p:spPr>
          <a:xfrm>
            <a:off x="11029052" y="6162746"/>
            <a:ext cx="4572968"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Ai usage field </a:t>
            </a:r>
          </a:p>
        </p:txBody>
      </p:sp>
      <p:sp>
        <p:nvSpPr>
          <p:cNvPr id="14" name="TextBox 14"/>
          <p:cNvSpPr txBox="1"/>
          <p:nvPr/>
        </p:nvSpPr>
        <p:spPr>
          <a:xfrm>
            <a:off x="9757877" y="3320426"/>
            <a:ext cx="8350652" cy="605791"/>
          </a:xfrm>
          <a:prstGeom prst="rect">
            <a:avLst/>
          </a:prstGeom>
        </p:spPr>
        <p:txBody>
          <a:bodyPr lIns="0" tIns="0" rIns="0" bIns="0" rtlCol="0" anchor="t">
            <a:spAutoFit/>
          </a:bodyPr>
          <a:lstStyle/>
          <a:p>
            <a:pPr algn="l">
              <a:lnSpc>
                <a:spcPts val="4620"/>
              </a:lnSpc>
            </a:pPr>
            <a:r>
              <a:rPr lang="en-US" sz="4200">
                <a:solidFill>
                  <a:srgbClr val="5271FF"/>
                </a:solidFill>
                <a:latin typeface="Bebas Neue Cyrillic"/>
                <a:ea typeface="Bebas Neue Cyrillic"/>
                <a:cs typeface="Bebas Neue Cyrillic"/>
                <a:sym typeface="Bebas Neue Cyrillic"/>
              </a:rPr>
              <a:t>work with coachING  process digitalization</a:t>
            </a:r>
          </a:p>
        </p:txBody>
      </p:sp>
      <p:sp>
        <p:nvSpPr>
          <p:cNvPr id="15" name="TextBox 15"/>
          <p:cNvSpPr txBox="1"/>
          <p:nvPr/>
        </p:nvSpPr>
        <p:spPr>
          <a:xfrm>
            <a:off x="1459265" y="6595165"/>
            <a:ext cx="7460684" cy="3749040"/>
          </a:xfrm>
          <a:prstGeom prst="rect">
            <a:avLst/>
          </a:prstGeom>
        </p:spPr>
        <p:txBody>
          <a:bodyPr lIns="0" tIns="0" rIns="0" bIns="0" rtlCol="0" anchor="t">
            <a:spAutoFit/>
          </a:bodyPr>
          <a:lstStyle/>
          <a:p>
            <a:pPr algn="just">
              <a:lnSpc>
                <a:spcPts val="3360"/>
              </a:lnSpc>
            </a:pPr>
            <a:r>
              <a:rPr lang="en-US" sz="2400">
                <a:solidFill>
                  <a:srgbClr val="000000"/>
                </a:solidFill>
                <a:latin typeface="Montserrat"/>
                <a:ea typeface="Montserrat"/>
                <a:cs typeface="Montserrat"/>
                <a:sym typeface="Montserrat"/>
              </a:rPr>
              <a:t>We conducted an analysis of various digital coaching applications to assess their effectiveness in coaching. Based on our findings, we developed specialized training modules tailored to enhance coaches' digital competencies.</a:t>
            </a:r>
          </a:p>
          <a:p>
            <a:pPr algn="just">
              <a:lnSpc>
                <a:spcPts val="3360"/>
              </a:lnSpc>
            </a:pPr>
            <a:endParaRPr lang="en-US" sz="2400">
              <a:solidFill>
                <a:srgbClr val="000000"/>
              </a:solidFill>
              <a:latin typeface="Montserrat"/>
              <a:ea typeface="Montserrat"/>
              <a:cs typeface="Montserrat"/>
              <a:sym typeface="Montserrat"/>
            </a:endParaRPr>
          </a:p>
          <a:p>
            <a:pPr algn="just">
              <a:lnSpc>
                <a:spcPts val="3360"/>
              </a:lnSpc>
            </a:pPr>
            <a:r>
              <a:rPr lang="en-US" sz="2400">
                <a:solidFill>
                  <a:srgbClr val="000000"/>
                </a:solidFill>
                <a:latin typeface="Montserrat"/>
                <a:ea typeface="Montserrat"/>
                <a:cs typeface="Montserrat"/>
                <a:sym typeface="Montserrat"/>
              </a:rPr>
              <a:t> </a:t>
            </a:r>
          </a:p>
          <a:p>
            <a:pPr algn="just">
              <a:lnSpc>
                <a:spcPts val="3360"/>
              </a:lnSpc>
            </a:pPr>
            <a:endParaRPr lang="en-US" sz="2400">
              <a:solidFill>
                <a:srgbClr val="000000"/>
              </a:solidFill>
              <a:latin typeface="Montserrat"/>
              <a:ea typeface="Montserrat"/>
              <a:cs typeface="Montserrat"/>
              <a:sym typeface="Montserrat"/>
            </a:endParaRPr>
          </a:p>
        </p:txBody>
      </p:sp>
      <p:sp>
        <p:nvSpPr>
          <p:cNvPr id="16" name="TextBox 16"/>
          <p:cNvSpPr txBox="1"/>
          <p:nvPr/>
        </p:nvSpPr>
        <p:spPr>
          <a:xfrm>
            <a:off x="10931261" y="7819508"/>
            <a:ext cx="5632720"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cybersecurity implementation </a:t>
            </a:r>
          </a:p>
        </p:txBody>
      </p:sp>
      <p:sp>
        <p:nvSpPr>
          <p:cNvPr id="17" name="TextBox 17"/>
          <p:cNvSpPr txBox="1"/>
          <p:nvPr/>
        </p:nvSpPr>
        <p:spPr>
          <a:xfrm>
            <a:off x="11029052" y="4922541"/>
            <a:ext cx="5808303" cy="727710"/>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Enhancing  their digital skills and exploring innovative solutions.</a:t>
            </a:r>
          </a:p>
        </p:txBody>
      </p:sp>
      <p:grpSp>
        <p:nvGrpSpPr>
          <p:cNvPr id="18" name="Group 18"/>
          <p:cNvGrpSpPr/>
          <p:nvPr/>
        </p:nvGrpSpPr>
        <p:grpSpPr>
          <a:xfrm>
            <a:off x="9815298" y="4314459"/>
            <a:ext cx="734436" cy="776477"/>
            <a:chOff x="0" y="0"/>
            <a:chExt cx="861804" cy="911136"/>
          </a:xfrm>
        </p:grpSpPr>
        <p:sp>
          <p:nvSpPr>
            <p:cNvPr id="19" name="Freeform 19"/>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grpSp>
        <p:nvGrpSpPr>
          <p:cNvPr id="20" name="Group 20"/>
          <p:cNvGrpSpPr/>
          <p:nvPr/>
        </p:nvGrpSpPr>
        <p:grpSpPr>
          <a:xfrm>
            <a:off x="9815298" y="6164462"/>
            <a:ext cx="734436" cy="776477"/>
            <a:chOff x="0" y="0"/>
            <a:chExt cx="861804" cy="911136"/>
          </a:xfrm>
        </p:grpSpPr>
        <p:sp>
          <p:nvSpPr>
            <p:cNvPr id="21" name="Freeform 21"/>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22" name="TextBox 22"/>
          <p:cNvSpPr txBox="1"/>
          <p:nvPr/>
        </p:nvSpPr>
        <p:spPr>
          <a:xfrm>
            <a:off x="-5533956" y="9599716"/>
            <a:ext cx="24608644" cy="224154"/>
          </a:xfrm>
          <a:prstGeom prst="rect">
            <a:avLst/>
          </a:prstGeom>
        </p:spPr>
        <p:txBody>
          <a:bodyPr lIns="0" tIns="0" rIns="0" bIns="0" rtlCol="0" anchor="t">
            <a:spAutoFit/>
          </a:bodyPr>
          <a:lstStyle/>
          <a:p>
            <a:pPr algn="ctr">
              <a:lnSpc>
                <a:spcPts val="1820"/>
              </a:lnSpc>
              <a:spcBef>
                <a:spcPct val="0"/>
              </a:spcBef>
            </a:pPr>
            <a:r>
              <a:rPr lang="en-US" sz="1300" u="sng">
                <a:solidFill>
                  <a:srgbClr val="000000"/>
                </a:solidFill>
                <a:latin typeface="Montserrat"/>
                <a:ea typeface="Montserrat"/>
                <a:cs typeface="Montserrat"/>
                <a:sym typeface="Montserrat"/>
              </a:rPr>
              <a:t>https://www.lsu.lt/en/international-cooperation/digitalization-in-the-coaching-process-across-nordic-baltic-countries-nphz-2022-10033/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flipV="1">
            <a:off x="10114781" y="3609063"/>
            <a:ext cx="20991" cy="6117018"/>
          </a:xfrm>
          <a:prstGeom prst="line">
            <a:avLst/>
          </a:prstGeom>
          <a:ln w="19050" cap="flat">
            <a:solidFill>
              <a:srgbClr val="D9D9D9"/>
            </a:solidFill>
            <a:prstDash val="solid"/>
            <a:headEnd type="none" w="sm" len="sm"/>
            <a:tailEnd type="none" w="sm" len="sm"/>
          </a:ln>
        </p:spPr>
        <p:txBody>
          <a:bodyPr/>
          <a:lstStyle/>
          <a:p>
            <a:endParaRPr lang="en-GB"/>
          </a:p>
        </p:txBody>
      </p:sp>
      <p:grpSp>
        <p:nvGrpSpPr>
          <p:cNvPr id="3" name="Group 3"/>
          <p:cNvGrpSpPr/>
          <p:nvPr/>
        </p:nvGrpSpPr>
        <p:grpSpPr>
          <a:xfrm>
            <a:off x="9757877" y="6291048"/>
            <a:ext cx="748647" cy="791502"/>
            <a:chOff x="0" y="0"/>
            <a:chExt cx="861804" cy="911136"/>
          </a:xfrm>
        </p:grpSpPr>
        <p:sp>
          <p:nvSpPr>
            <p:cNvPr id="4" name="Freeform 4"/>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5" name="Freeform 5"/>
          <p:cNvSpPr/>
          <p:nvPr/>
        </p:nvSpPr>
        <p:spPr>
          <a:xfrm rot="7807306" flipH="1">
            <a:off x="8829178" y="7414722"/>
            <a:ext cx="8171916" cy="3116033"/>
          </a:xfrm>
          <a:custGeom>
            <a:avLst/>
            <a:gdLst/>
            <a:ahLst/>
            <a:cxnLst/>
            <a:rect l="l" t="t" r="r" b="b"/>
            <a:pathLst>
              <a:path w="8171916" h="3116033">
                <a:moveTo>
                  <a:pt x="8171916" y="0"/>
                </a:moveTo>
                <a:lnTo>
                  <a:pt x="0" y="0"/>
                </a:lnTo>
                <a:lnTo>
                  <a:pt x="0" y="3116032"/>
                </a:lnTo>
                <a:lnTo>
                  <a:pt x="8171916" y="3116032"/>
                </a:lnTo>
                <a:lnTo>
                  <a:pt x="8171916" y="0"/>
                </a:lnTo>
                <a:close/>
              </a:path>
            </a:pathLst>
          </a:custGeom>
          <a:blipFill>
            <a:blip r:embed="rId2">
              <a:extLst>
                <a:ext uri="{96DAC541-7B7A-43D3-8B79-37D633B846F1}">
                  <asvg:svgBlip xmlns:asvg="http://schemas.microsoft.com/office/drawing/2016/SVG/main" r:embed="rId3"/>
                </a:ext>
              </a:extLst>
            </a:blip>
            <a:stretch>
              <a:fillRect t="-162253"/>
            </a:stretch>
          </a:blipFill>
        </p:spPr>
        <p:txBody>
          <a:bodyPr/>
          <a:lstStyle/>
          <a:p>
            <a:endParaRPr lang="en-GB"/>
          </a:p>
        </p:txBody>
      </p:sp>
      <p:grpSp>
        <p:nvGrpSpPr>
          <p:cNvPr id="6" name="Group 6"/>
          <p:cNvGrpSpPr/>
          <p:nvPr/>
        </p:nvGrpSpPr>
        <p:grpSpPr>
          <a:xfrm>
            <a:off x="9740458" y="4492134"/>
            <a:ext cx="748647" cy="791502"/>
            <a:chOff x="0" y="0"/>
            <a:chExt cx="861804" cy="911136"/>
          </a:xfrm>
        </p:grpSpPr>
        <p:sp>
          <p:nvSpPr>
            <p:cNvPr id="7" name="Freeform 7"/>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8" name="Freeform 8"/>
          <p:cNvSpPr/>
          <p:nvPr/>
        </p:nvSpPr>
        <p:spPr>
          <a:xfrm>
            <a:off x="15009485" y="471630"/>
            <a:ext cx="1477841" cy="1477841"/>
          </a:xfrm>
          <a:custGeom>
            <a:avLst/>
            <a:gdLst/>
            <a:ahLst/>
            <a:cxnLst/>
            <a:rect l="l" t="t" r="r" b="b"/>
            <a:pathLst>
              <a:path w="1477841" h="1477841">
                <a:moveTo>
                  <a:pt x="0" y="0"/>
                </a:moveTo>
                <a:lnTo>
                  <a:pt x="1477841" y="0"/>
                </a:lnTo>
                <a:lnTo>
                  <a:pt x="1477841" y="1477841"/>
                </a:lnTo>
                <a:lnTo>
                  <a:pt x="0" y="1477841"/>
                </a:lnTo>
                <a:lnTo>
                  <a:pt x="0" y="0"/>
                </a:lnTo>
                <a:close/>
              </a:path>
            </a:pathLst>
          </a:custGeom>
          <a:blipFill>
            <a:blip r:embed="rId4"/>
            <a:stretch>
              <a:fillRect/>
            </a:stretch>
          </a:blipFill>
        </p:spPr>
        <p:txBody>
          <a:bodyPr/>
          <a:lstStyle/>
          <a:p>
            <a:endParaRPr lang="en-GB"/>
          </a:p>
        </p:txBody>
      </p:sp>
      <p:grpSp>
        <p:nvGrpSpPr>
          <p:cNvPr id="9" name="Group 9"/>
          <p:cNvGrpSpPr/>
          <p:nvPr/>
        </p:nvGrpSpPr>
        <p:grpSpPr>
          <a:xfrm>
            <a:off x="9772088" y="7816236"/>
            <a:ext cx="734436" cy="776477"/>
            <a:chOff x="0" y="0"/>
            <a:chExt cx="861804" cy="911136"/>
          </a:xfrm>
        </p:grpSpPr>
        <p:sp>
          <p:nvSpPr>
            <p:cNvPr id="10" name="Freeform 10"/>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11" name="Freeform 11"/>
          <p:cNvSpPr/>
          <p:nvPr/>
        </p:nvSpPr>
        <p:spPr>
          <a:xfrm>
            <a:off x="1953176" y="1886180"/>
            <a:ext cx="5682769" cy="3764071"/>
          </a:xfrm>
          <a:custGeom>
            <a:avLst/>
            <a:gdLst/>
            <a:ahLst/>
            <a:cxnLst/>
            <a:rect l="l" t="t" r="r" b="b"/>
            <a:pathLst>
              <a:path w="5682769" h="3764071">
                <a:moveTo>
                  <a:pt x="0" y="0"/>
                </a:moveTo>
                <a:lnTo>
                  <a:pt x="5682769" y="0"/>
                </a:lnTo>
                <a:lnTo>
                  <a:pt x="5682769" y="3764071"/>
                </a:lnTo>
                <a:lnTo>
                  <a:pt x="0" y="3764071"/>
                </a:lnTo>
                <a:lnTo>
                  <a:pt x="0" y="0"/>
                </a:lnTo>
                <a:close/>
              </a:path>
            </a:pathLst>
          </a:custGeom>
          <a:blipFill>
            <a:blip r:embed="rId5"/>
            <a:stretch>
              <a:fillRect/>
            </a:stretch>
          </a:blipFill>
        </p:spPr>
        <p:txBody>
          <a:bodyPr/>
          <a:lstStyle/>
          <a:p>
            <a:endParaRPr lang="en-GB"/>
          </a:p>
        </p:txBody>
      </p:sp>
      <p:sp>
        <p:nvSpPr>
          <p:cNvPr id="12" name="TextBox 12"/>
          <p:cNvSpPr txBox="1"/>
          <p:nvPr/>
        </p:nvSpPr>
        <p:spPr>
          <a:xfrm>
            <a:off x="10892365" y="6644295"/>
            <a:ext cx="5808303" cy="1099185"/>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Assisting in identifying funding opportunities for digital transformation.</a:t>
            </a:r>
          </a:p>
          <a:p>
            <a:pPr algn="l">
              <a:lnSpc>
                <a:spcPts val="2940"/>
              </a:lnSpc>
            </a:pPr>
            <a:endParaRPr lang="en-US" sz="2100">
              <a:solidFill>
                <a:srgbClr val="000000"/>
              </a:solidFill>
              <a:latin typeface="Montserrat"/>
              <a:ea typeface="Montserrat"/>
              <a:cs typeface="Montserrat"/>
              <a:sym typeface="Montserrat"/>
            </a:endParaRPr>
          </a:p>
        </p:txBody>
      </p:sp>
      <p:sp>
        <p:nvSpPr>
          <p:cNvPr id="13" name="TextBox 13"/>
          <p:cNvSpPr txBox="1"/>
          <p:nvPr/>
        </p:nvSpPr>
        <p:spPr>
          <a:xfrm>
            <a:off x="11029052" y="7781409"/>
            <a:ext cx="5534929" cy="504826"/>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innovation networking</a:t>
            </a:r>
          </a:p>
        </p:txBody>
      </p:sp>
      <p:sp>
        <p:nvSpPr>
          <p:cNvPr id="14" name="TextBox 14"/>
          <p:cNvSpPr txBox="1"/>
          <p:nvPr/>
        </p:nvSpPr>
        <p:spPr>
          <a:xfrm>
            <a:off x="10980157" y="4301368"/>
            <a:ext cx="4572968"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Skills and Training </a:t>
            </a:r>
          </a:p>
          <a:p>
            <a:pPr algn="l">
              <a:lnSpc>
                <a:spcPts val="4199"/>
              </a:lnSpc>
            </a:pPr>
            <a:endParaRPr lang="en-US" sz="2999">
              <a:solidFill>
                <a:srgbClr val="000000"/>
              </a:solidFill>
              <a:latin typeface="Bebas Neue Cyrillic"/>
              <a:ea typeface="Bebas Neue Cyrillic"/>
              <a:cs typeface="Bebas Neue Cyrillic"/>
              <a:sym typeface="Bebas Neue Cyrillic"/>
            </a:endParaRPr>
          </a:p>
        </p:txBody>
      </p:sp>
      <p:sp>
        <p:nvSpPr>
          <p:cNvPr id="15" name="TextBox 15"/>
          <p:cNvSpPr txBox="1"/>
          <p:nvPr/>
        </p:nvSpPr>
        <p:spPr>
          <a:xfrm>
            <a:off x="9757877" y="1488769"/>
            <a:ext cx="8350652" cy="605791"/>
          </a:xfrm>
          <a:prstGeom prst="rect">
            <a:avLst/>
          </a:prstGeom>
        </p:spPr>
        <p:txBody>
          <a:bodyPr lIns="0" tIns="0" rIns="0" bIns="0" rtlCol="0" anchor="t">
            <a:spAutoFit/>
          </a:bodyPr>
          <a:lstStyle/>
          <a:p>
            <a:pPr algn="l">
              <a:lnSpc>
                <a:spcPts val="4620"/>
              </a:lnSpc>
            </a:pPr>
            <a:r>
              <a:rPr lang="en-US" sz="4200">
                <a:solidFill>
                  <a:srgbClr val="5271FF"/>
                </a:solidFill>
                <a:latin typeface="Bebas Neue Cyrillic"/>
                <a:ea typeface="Bebas Neue Cyrillic"/>
                <a:cs typeface="Bebas Neue Cyrillic"/>
                <a:sym typeface="Bebas Neue Cyrillic"/>
              </a:rPr>
              <a:t>core services</a:t>
            </a:r>
          </a:p>
        </p:txBody>
      </p:sp>
      <p:sp>
        <p:nvSpPr>
          <p:cNvPr id="16" name="TextBox 16"/>
          <p:cNvSpPr txBox="1"/>
          <p:nvPr/>
        </p:nvSpPr>
        <p:spPr>
          <a:xfrm>
            <a:off x="1315699" y="5977041"/>
            <a:ext cx="7460684" cy="3749040"/>
          </a:xfrm>
          <a:prstGeom prst="rect">
            <a:avLst/>
          </a:prstGeom>
        </p:spPr>
        <p:txBody>
          <a:bodyPr lIns="0" tIns="0" rIns="0" bIns="0" rtlCol="0" anchor="t">
            <a:spAutoFit/>
          </a:bodyPr>
          <a:lstStyle/>
          <a:p>
            <a:pPr algn="just">
              <a:lnSpc>
                <a:spcPts val="3360"/>
              </a:lnSpc>
            </a:pPr>
            <a:r>
              <a:rPr lang="en-US" sz="2400">
                <a:solidFill>
                  <a:srgbClr val="000000"/>
                </a:solidFill>
                <a:latin typeface="Montserrat"/>
                <a:ea typeface="Montserrat"/>
                <a:cs typeface="Montserrat"/>
                <a:sym typeface="Montserrat"/>
              </a:rPr>
              <a:t>Smart Health DIH is partner of EDIH Vilnius consorcium which is dedicated to accelerate digital transformation of SMEs and public sector organizations in the Vilnius region. We specialize in artificial intelligence (AI), high-performance computing, and cybersecurity</a:t>
            </a:r>
          </a:p>
          <a:p>
            <a:pPr algn="just">
              <a:lnSpc>
                <a:spcPts val="3360"/>
              </a:lnSpc>
            </a:pPr>
            <a:endParaRPr lang="en-US" sz="2400">
              <a:solidFill>
                <a:srgbClr val="000000"/>
              </a:solidFill>
              <a:latin typeface="Montserrat"/>
              <a:ea typeface="Montserrat"/>
              <a:cs typeface="Montserrat"/>
              <a:sym typeface="Montserrat"/>
            </a:endParaRPr>
          </a:p>
          <a:p>
            <a:pPr algn="just">
              <a:lnSpc>
                <a:spcPts val="3360"/>
              </a:lnSpc>
            </a:pPr>
            <a:r>
              <a:rPr lang="en-US" sz="2400">
                <a:solidFill>
                  <a:srgbClr val="000000"/>
                </a:solidFill>
                <a:latin typeface="Montserrat"/>
                <a:ea typeface="Montserrat"/>
                <a:cs typeface="Montserrat"/>
                <a:sym typeface="Montserrat"/>
              </a:rPr>
              <a:t> </a:t>
            </a:r>
          </a:p>
          <a:p>
            <a:pPr algn="just">
              <a:lnSpc>
                <a:spcPts val="3360"/>
              </a:lnSpc>
            </a:pPr>
            <a:endParaRPr lang="en-US" sz="2400">
              <a:solidFill>
                <a:srgbClr val="000000"/>
              </a:solidFill>
              <a:latin typeface="Montserrat"/>
              <a:ea typeface="Montserrat"/>
              <a:cs typeface="Montserrat"/>
              <a:sym typeface="Montserrat"/>
            </a:endParaRPr>
          </a:p>
        </p:txBody>
      </p:sp>
      <p:sp>
        <p:nvSpPr>
          <p:cNvPr id="17" name="TextBox 17"/>
          <p:cNvSpPr txBox="1"/>
          <p:nvPr/>
        </p:nvSpPr>
        <p:spPr>
          <a:xfrm>
            <a:off x="10980157" y="6078876"/>
            <a:ext cx="5632720"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Support to Find Investments</a:t>
            </a:r>
          </a:p>
          <a:p>
            <a:pPr algn="l">
              <a:lnSpc>
                <a:spcPts val="4199"/>
              </a:lnSpc>
            </a:pPr>
            <a:endParaRPr lang="en-US" sz="2999">
              <a:solidFill>
                <a:srgbClr val="000000"/>
              </a:solidFill>
              <a:latin typeface="Bebas Neue Cyrillic"/>
              <a:ea typeface="Bebas Neue Cyrillic"/>
              <a:cs typeface="Bebas Neue Cyrillic"/>
              <a:sym typeface="Bebas Neue Cyrillic"/>
            </a:endParaRPr>
          </a:p>
        </p:txBody>
      </p:sp>
      <p:sp>
        <p:nvSpPr>
          <p:cNvPr id="18" name="TextBox 18"/>
          <p:cNvSpPr txBox="1"/>
          <p:nvPr/>
        </p:nvSpPr>
        <p:spPr>
          <a:xfrm>
            <a:off x="10892365" y="4849785"/>
            <a:ext cx="5808303" cy="1470660"/>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 Offering education and upskilling programs to enhance digital competencies.</a:t>
            </a:r>
          </a:p>
          <a:p>
            <a:pPr algn="l">
              <a:lnSpc>
                <a:spcPts val="2940"/>
              </a:lnSpc>
            </a:pPr>
            <a:endParaRPr lang="en-US" sz="2100">
              <a:solidFill>
                <a:srgbClr val="000000"/>
              </a:solidFill>
              <a:latin typeface="Montserrat"/>
              <a:ea typeface="Montserrat"/>
              <a:cs typeface="Montserrat"/>
              <a:sym typeface="Montserrat"/>
            </a:endParaRPr>
          </a:p>
        </p:txBody>
      </p:sp>
      <p:grpSp>
        <p:nvGrpSpPr>
          <p:cNvPr id="19" name="Group 19"/>
          <p:cNvGrpSpPr/>
          <p:nvPr/>
        </p:nvGrpSpPr>
        <p:grpSpPr>
          <a:xfrm>
            <a:off x="9757877" y="2867851"/>
            <a:ext cx="748647" cy="791502"/>
            <a:chOff x="0" y="0"/>
            <a:chExt cx="861804" cy="911136"/>
          </a:xfrm>
        </p:grpSpPr>
        <p:sp>
          <p:nvSpPr>
            <p:cNvPr id="20" name="Freeform 20"/>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21" name="TextBox 21"/>
          <p:cNvSpPr txBox="1"/>
          <p:nvPr/>
        </p:nvSpPr>
        <p:spPr>
          <a:xfrm>
            <a:off x="10931261" y="2394710"/>
            <a:ext cx="5534929"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Test Before Invest</a:t>
            </a:r>
          </a:p>
          <a:p>
            <a:pPr algn="l">
              <a:lnSpc>
                <a:spcPts val="4199"/>
              </a:lnSpc>
            </a:pPr>
            <a:endParaRPr lang="en-US" sz="2999">
              <a:solidFill>
                <a:srgbClr val="000000"/>
              </a:solidFill>
              <a:latin typeface="Bebas Neue Cyrillic"/>
              <a:ea typeface="Bebas Neue Cyrillic"/>
              <a:cs typeface="Bebas Neue Cyrillic"/>
              <a:sym typeface="Bebas Neue Cyrillic"/>
            </a:endParaRPr>
          </a:p>
        </p:txBody>
      </p:sp>
      <p:sp>
        <p:nvSpPr>
          <p:cNvPr id="22" name="TextBox 22"/>
          <p:cNvSpPr txBox="1"/>
          <p:nvPr/>
        </p:nvSpPr>
        <p:spPr>
          <a:xfrm>
            <a:off x="10892365" y="2899535"/>
            <a:ext cx="5808303" cy="1470660"/>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Providing businesses and organizations with the opportunity to trial digital solutions before making full investments.</a:t>
            </a:r>
          </a:p>
          <a:p>
            <a:pPr algn="l">
              <a:lnSpc>
                <a:spcPts val="2940"/>
              </a:lnSpc>
            </a:pPr>
            <a:endParaRPr lang="en-US" sz="2100">
              <a:solidFill>
                <a:srgbClr val="000000"/>
              </a:solidFill>
              <a:latin typeface="Montserrat"/>
              <a:ea typeface="Montserrat"/>
              <a:cs typeface="Montserrat"/>
              <a:sym typeface="Montserrat"/>
            </a:endParaRPr>
          </a:p>
        </p:txBody>
      </p:sp>
      <p:sp>
        <p:nvSpPr>
          <p:cNvPr id="23" name="TextBox 23"/>
          <p:cNvSpPr txBox="1"/>
          <p:nvPr/>
        </p:nvSpPr>
        <p:spPr>
          <a:xfrm>
            <a:off x="10931261" y="8404096"/>
            <a:ext cx="5808303" cy="1099185"/>
          </a:xfrm>
          <a:prstGeom prst="rect">
            <a:avLst/>
          </a:prstGeom>
        </p:spPr>
        <p:txBody>
          <a:bodyPr lIns="0" tIns="0" rIns="0" bIns="0" rtlCol="0" anchor="t">
            <a:spAutoFit/>
          </a:bodyPr>
          <a:lstStyle/>
          <a:p>
            <a:pPr algn="l">
              <a:lnSpc>
                <a:spcPts val="2940"/>
              </a:lnSpc>
            </a:pPr>
            <a:r>
              <a:rPr lang="en-US" sz="2100">
                <a:solidFill>
                  <a:srgbClr val="000000"/>
                </a:solidFill>
                <a:latin typeface="Montserrat"/>
                <a:ea typeface="Montserrat"/>
                <a:cs typeface="Montserrat"/>
                <a:sym typeface="Montserrat"/>
              </a:rPr>
              <a:t> Connecting stakeholders to foster collaboration and knowledge exchange.</a:t>
            </a:r>
          </a:p>
          <a:p>
            <a:pPr algn="l">
              <a:lnSpc>
                <a:spcPts val="2940"/>
              </a:lnSpc>
            </a:pPr>
            <a:endParaRPr lang="en-US" sz="2100">
              <a:solidFill>
                <a:srgbClr val="000000"/>
              </a:solidFill>
              <a:latin typeface="Montserrat"/>
              <a:ea typeface="Montserrat"/>
              <a:cs typeface="Montserrat"/>
              <a:sym typeface="Montserrat"/>
            </a:endParaRPr>
          </a:p>
        </p:txBody>
      </p:sp>
      <p:sp>
        <p:nvSpPr>
          <p:cNvPr id="24" name="TextBox 24"/>
          <p:cNvSpPr txBox="1"/>
          <p:nvPr/>
        </p:nvSpPr>
        <p:spPr>
          <a:xfrm>
            <a:off x="-5926412" y="9326138"/>
            <a:ext cx="17506604" cy="396240"/>
          </a:xfrm>
          <a:prstGeom prst="rect">
            <a:avLst/>
          </a:prstGeom>
        </p:spPr>
        <p:txBody>
          <a:bodyPr lIns="0" tIns="0" rIns="0" bIns="0" rtlCol="0" anchor="t">
            <a:spAutoFit/>
          </a:bodyPr>
          <a:lstStyle/>
          <a:p>
            <a:pPr algn="ctr">
              <a:lnSpc>
                <a:spcPts val="3359"/>
              </a:lnSpc>
              <a:spcBef>
                <a:spcPct val="0"/>
              </a:spcBef>
            </a:pPr>
            <a:r>
              <a:rPr lang="en-US" sz="2399" u="sng">
                <a:solidFill>
                  <a:srgbClr val="000000"/>
                </a:solidFill>
                <a:latin typeface="Montserrat"/>
                <a:ea typeface="Montserrat"/>
                <a:cs typeface="Montserrat"/>
                <a:sym typeface="Montserrat"/>
              </a:rPr>
              <a:t>https://www.edih.lt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807306" flipH="1">
            <a:off x="8994650" y="6731273"/>
            <a:ext cx="8171916" cy="3116033"/>
          </a:xfrm>
          <a:custGeom>
            <a:avLst/>
            <a:gdLst/>
            <a:ahLst/>
            <a:cxnLst/>
            <a:rect l="l" t="t" r="r" b="b"/>
            <a:pathLst>
              <a:path w="8171916" h="3116033">
                <a:moveTo>
                  <a:pt x="8171916" y="0"/>
                </a:moveTo>
                <a:lnTo>
                  <a:pt x="0" y="0"/>
                </a:lnTo>
                <a:lnTo>
                  <a:pt x="0" y="3116032"/>
                </a:lnTo>
                <a:lnTo>
                  <a:pt x="8171916" y="3116032"/>
                </a:lnTo>
                <a:lnTo>
                  <a:pt x="8171916" y="0"/>
                </a:lnTo>
                <a:close/>
              </a:path>
            </a:pathLst>
          </a:custGeom>
          <a:blipFill>
            <a:blip r:embed="rId3">
              <a:extLst>
                <a:ext uri="{96DAC541-7B7A-43D3-8B79-37D633B846F1}">
                  <asvg:svgBlip xmlns:asvg="http://schemas.microsoft.com/office/drawing/2016/SVG/main" r:embed="rId4"/>
                </a:ext>
              </a:extLst>
            </a:blip>
            <a:stretch>
              <a:fillRect t="-162253"/>
            </a:stretch>
          </a:blipFill>
        </p:spPr>
        <p:txBody>
          <a:bodyPr/>
          <a:lstStyle/>
          <a:p>
            <a:endParaRPr lang="en-GB"/>
          </a:p>
        </p:txBody>
      </p:sp>
      <p:sp>
        <p:nvSpPr>
          <p:cNvPr id="3" name="Freeform 3"/>
          <p:cNvSpPr/>
          <p:nvPr/>
        </p:nvSpPr>
        <p:spPr>
          <a:xfrm rot="-3000875" flipH="1">
            <a:off x="2709039" y="-820032"/>
            <a:ext cx="9696740" cy="3697463"/>
          </a:xfrm>
          <a:custGeom>
            <a:avLst/>
            <a:gdLst/>
            <a:ahLst/>
            <a:cxnLst/>
            <a:rect l="l" t="t" r="r" b="b"/>
            <a:pathLst>
              <a:path w="9696740" h="3697463">
                <a:moveTo>
                  <a:pt x="9696741" y="0"/>
                </a:moveTo>
                <a:lnTo>
                  <a:pt x="0" y="0"/>
                </a:lnTo>
                <a:lnTo>
                  <a:pt x="0" y="3697464"/>
                </a:lnTo>
                <a:lnTo>
                  <a:pt x="9696741" y="3697464"/>
                </a:lnTo>
                <a:lnTo>
                  <a:pt x="9696741" y="0"/>
                </a:lnTo>
                <a:close/>
              </a:path>
            </a:pathLst>
          </a:custGeom>
          <a:blipFill>
            <a:blip r:embed="rId3">
              <a:extLst>
                <a:ext uri="{96DAC541-7B7A-43D3-8B79-37D633B846F1}">
                  <asvg:svgBlip xmlns:asvg="http://schemas.microsoft.com/office/drawing/2016/SVG/main" r:embed="rId4"/>
                </a:ext>
              </a:extLst>
            </a:blip>
            <a:stretch>
              <a:fillRect t="-162253"/>
            </a:stretch>
          </a:blipFill>
        </p:spPr>
        <p:txBody>
          <a:bodyPr/>
          <a:lstStyle/>
          <a:p>
            <a:endParaRPr lang="en-GB"/>
          </a:p>
        </p:txBody>
      </p:sp>
      <p:grpSp>
        <p:nvGrpSpPr>
          <p:cNvPr id="4" name="Group 4"/>
          <p:cNvGrpSpPr/>
          <p:nvPr/>
        </p:nvGrpSpPr>
        <p:grpSpPr>
          <a:xfrm>
            <a:off x="1954822" y="6477918"/>
            <a:ext cx="748647" cy="791502"/>
            <a:chOff x="0" y="0"/>
            <a:chExt cx="861804" cy="911136"/>
          </a:xfrm>
        </p:grpSpPr>
        <p:sp>
          <p:nvSpPr>
            <p:cNvPr id="5" name="Freeform 5"/>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6" name="Freeform 6"/>
          <p:cNvSpPr/>
          <p:nvPr/>
        </p:nvSpPr>
        <p:spPr>
          <a:xfrm>
            <a:off x="2105301" y="6653742"/>
            <a:ext cx="447689" cy="439855"/>
          </a:xfrm>
          <a:custGeom>
            <a:avLst/>
            <a:gdLst/>
            <a:ahLst/>
            <a:cxnLst/>
            <a:rect l="l" t="t" r="r" b="b"/>
            <a:pathLst>
              <a:path w="447689" h="439855">
                <a:moveTo>
                  <a:pt x="0" y="0"/>
                </a:moveTo>
                <a:lnTo>
                  <a:pt x="447689" y="0"/>
                </a:lnTo>
                <a:lnTo>
                  <a:pt x="447689" y="439855"/>
                </a:lnTo>
                <a:lnTo>
                  <a:pt x="0" y="4398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7" name="Group 7"/>
          <p:cNvGrpSpPr/>
          <p:nvPr/>
        </p:nvGrpSpPr>
        <p:grpSpPr>
          <a:xfrm>
            <a:off x="1879180" y="1826947"/>
            <a:ext cx="849278" cy="897894"/>
            <a:chOff x="0" y="0"/>
            <a:chExt cx="861804" cy="911136"/>
          </a:xfrm>
        </p:grpSpPr>
        <p:sp>
          <p:nvSpPr>
            <p:cNvPr id="8" name="Freeform 8"/>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9" name="Freeform 9"/>
          <p:cNvSpPr/>
          <p:nvPr/>
        </p:nvSpPr>
        <p:spPr>
          <a:xfrm>
            <a:off x="2045124" y="2018543"/>
            <a:ext cx="507867" cy="516913"/>
          </a:xfrm>
          <a:custGeom>
            <a:avLst/>
            <a:gdLst/>
            <a:ahLst/>
            <a:cxnLst/>
            <a:rect l="l" t="t" r="r" b="b"/>
            <a:pathLst>
              <a:path w="507867" h="516913">
                <a:moveTo>
                  <a:pt x="0" y="0"/>
                </a:moveTo>
                <a:lnTo>
                  <a:pt x="507866" y="0"/>
                </a:lnTo>
                <a:lnTo>
                  <a:pt x="507866" y="516913"/>
                </a:lnTo>
                <a:lnTo>
                  <a:pt x="0" y="516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0" name="Freeform 10"/>
          <p:cNvSpPr/>
          <p:nvPr/>
        </p:nvSpPr>
        <p:spPr>
          <a:xfrm>
            <a:off x="15427195" y="349106"/>
            <a:ext cx="1477841" cy="1477841"/>
          </a:xfrm>
          <a:custGeom>
            <a:avLst/>
            <a:gdLst/>
            <a:ahLst/>
            <a:cxnLst/>
            <a:rect l="l" t="t" r="r" b="b"/>
            <a:pathLst>
              <a:path w="1477841" h="1477841">
                <a:moveTo>
                  <a:pt x="0" y="0"/>
                </a:moveTo>
                <a:lnTo>
                  <a:pt x="1477841" y="0"/>
                </a:lnTo>
                <a:lnTo>
                  <a:pt x="1477841" y="1477841"/>
                </a:lnTo>
                <a:lnTo>
                  <a:pt x="0" y="1477841"/>
                </a:lnTo>
                <a:lnTo>
                  <a:pt x="0" y="0"/>
                </a:lnTo>
                <a:close/>
              </a:path>
            </a:pathLst>
          </a:custGeom>
          <a:blipFill>
            <a:blip r:embed="rId9"/>
            <a:stretch>
              <a:fillRect/>
            </a:stretch>
          </a:blipFill>
        </p:spPr>
        <p:txBody>
          <a:bodyPr/>
          <a:lstStyle/>
          <a:p>
            <a:endParaRPr lang="en-GB"/>
          </a:p>
        </p:txBody>
      </p:sp>
      <p:grpSp>
        <p:nvGrpSpPr>
          <p:cNvPr id="11" name="Group 11"/>
          <p:cNvGrpSpPr/>
          <p:nvPr/>
        </p:nvGrpSpPr>
        <p:grpSpPr>
          <a:xfrm>
            <a:off x="9936888" y="1826947"/>
            <a:ext cx="849278" cy="897894"/>
            <a:chOff x="0" y="0"/>
            <a:chExt cx="861804" cy="911136"/>
          </a:xfrm>
        </p:grpSpPr>
        <p:sp>
          <p:nvSpPr>
            <p:cNvPr id="12" name="Freeform 12"/>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13" name="Freeform 13"/>
          <p:cNvSpPr/>
          <p:nvPr/>
        </p:nvSpPr>
        <p:spPr>
          <a:xfrm>
            <a:off x="13580809" y="6379217"/>
            <a:ext cx="507867" cy="498979"/>
          </a:xfrm>
          <a:custGeom>
            <a:avLst/>
            <a:gdLst/>
            <a:ahLst/>
            <a:cxnLst/>
            <a:rect l="l" t="t" r="r" b="b"/>
            <a:pathLst>
              <a:path w="507867" h="498979">
                <a:moveTo>
                  <a:pt x="0" y="0"/>
                </a:moveTo>
                <a:lnTo>
                  <a:pt x="507867" y="0"/>
                </a:lnTo>
                <a:lnTo>
                  <a:pt x="507867" y="498979"/>
                </a:lnTo>
                <a:lnTo>
                  <a:pt x="0" y="49897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3025370" y="6680575"/>
            <a:ext cx="5534929"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Cybersecurity</a:t>
            </a:r>
          </a:p>
          <a:p>
            <a:pPr algn="l">
              <a:lnSpc>
                <a:spcPts val="4199"/>
              </a:lnSpc>
            </a:pPr>
            <a:endParaRPr lang="en-US" sz="2999">
              <a:solidFill>
                <a:srgbClr val="000000"/>
              </a:solidFill>
              <a:latin typeface="Bebas Neue Cyrillic"/>
              <a:ea typeface="Bebas Neue Cyrillic"/>
              <a:cs typeface="Bebas Neue Cyrillic"/>
              <a:sym typeface="Bebas Neue Cyrillic"/>
            </a:endParaRPr>
          </a:p>
        </p:txBody>
      </p:sp>
      <p:sp>
        <p:nvSpPr>
          <p:cNvPr id="15" name="TextBox 15"/>
          <p:cNvSpPr txBox="1"/>
          <p:nvPr/>
        </p:nvSpPr>
        <p:spPr>
          <a:xfrm>
            <a:off x="3025370" y="1943101"/>
            <a:ext cx="6398731"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Artificial Intelligence and Decision-Making</a:t>
            </a:r>
          </a:p>
          <a:p>
            <a:pPr algn="l">
              <a:lnSpc>
                <a:spcPts val="4199"/>
              </a:lnSpc>
            </a:pPr>
            <a:endParaRPr lang="en-US" sz="2999">
              <a:solidFill>
                <a:srgbClr val="000000"/>
              </a:solidFill>
              <a:latin typeface="Bebas Neue Cyrillic"/>
              <a:ea typeface="Bebas Neue Cyrillic"/>
              <a:cs typeface="Bebas Neue Cyrillic"/>
              <a:sym typeface="Bebas Neue Cyrillic"/>
            </a:endParaRPr>
          </a:p>
        </p:txBody>
      </p:sp>
      <p:sp>
        <p:nvSpPr>
          <p:cNvPr id="16" name="TextBox 16"/>
          <p:cNvSpPr txBox="1"/>
          <p:nvPr/>
        </p:nvSpPr>
        <p:spPr>
          <a:xfrm>
            <a:off x="11018382" y="1943101"/>
            <a:ext cx="5632720"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 Smart Health and Med Tech</a:t>
            </a:r>
          </a:p>
          <a:p>
            <a:pPr algn="l">
              <a:lnSpc>
                <a:spcPts val="4199"/>
              </a:lnSpc>
            </a:pPr>
            <a:endParaRPr lang="en-US" sz="2999">
              <a:solidFill>
                <a:srgbClr val="000000"/>
              </a:solidFill>
              <a:latin typeface="Bebas Neue Cyrillic"/>
              <a:ea typeface="Bebas Neue Cyrillic"/>
              <a:cs typeface="Bebas Neue Cyrillic"/>
              <a:sym typeface="Bebas Neue Cyrillic"/>
            </a:endParaRPr>
          </a:p>
        </p:txBody>
      </p:sp>
      <p:sp>
        <p:nvSpPr>
          <p:cNvPr id="17" name="TextBox 17"/>
          <p:cNvSpPr txBox="1"/>
          <p:nvPr/>
        </p:nvSpPr>
        <p:spPr>
          <a:xfrm>
            <a:off x="2045124" y="3406465"/>
            <a:ext cx="6770264" cy="1470660"/>
          </a:xfrm>
          <a:prstGeom prst="rect">
            <a:avLst/>
          </a:prstGeom>
        </p:spPr>
        <p:txBody>
          <a:bodyPr lIns="0" tIns="0" rIns="0" bIns="0" rtlCol="0" anchor="t">
            <a:spAutoFit/>
          </a:bodyPr>
          <a:lstStyle/>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AI-based analytics and automation</a:t>
            </a:r>
          </a:p>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 AI-driven decision support systems</a:t>
            </a:r>
          </a:p>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High-performance computing solutions</a:t>
            </a:r>
          </a:p>
          <a:p>
            <a:pPr algn="just">
              <a:lnSpc>
                <a:spcPts val="2940"/>
              </a:lnSpc>
            </a:pPr>
            <a:endParaRPr lang="en-US" sz="2100">
              <a:solidFill>
                <a:srgbClr val="000000"/>
              </a:solidFill>
              <a:latin typeface="Montserrat"/>
              <a:ea typeface="Montserrat"/>
              <a:cs typeface="Montserrat"/>
              <a:sym typeface="Montserrat"/>
            </a:endParaRPr>
          </a:p>
        </p:txBody>
      </p:sp>
      <p:sp>
        <p:nvSpPr>
          <p:cNvPr id="18" name="TextBox 18"/>
          <p:cNvSpPr txBox="1"/>
          <p:nvPr/>
        </p:nvSpPr>
        <p:spPr>
          <a:xfrm>
            <a:off x="2045124" y="7732820"/>
            <a:ext cx="6770264" cy="2213610"/>
          </a:xfrm>
          <a:prstGeom prst="rect">
            <a:avLst/>
          </a:prstGeom>
        </p:spPr>
        <p:txBody>
          <a:bodyPr lIns="0" tIns="0" rIns="0" bIns="0" rtlCol="0" anchor="t">
            <a:spAutoFit/>
          </a:bodyPr>
          <a:lstStyle/>
          <a:p>
            <a:pPr marL="453390" lvl="1" indent="-226695" algn="l">
              <a:lnSpc>
                <a:spcPts val="2940"/>
              </a:lnSpc>
              <a:buFont typeface="Arial"/>
              <a:buChar char="•"/>
            </a:pPr>
            <a:r>
              <a:rPr lang="en-US" sz="2100">
                <a:solidFill>
                  <a:srgbClr val="000000"/>
                </a:solidFill>
                <a:latin typeface="Montserrat"/>
                <a:ea typeface="Montserrat"/>
                <a:cs typeface="Montserrat"/>
                <a:sym typeface="Montserrat"/>
              </a:rPr>
              <a:t>Cyber threat assessment and risk mitigation</a:t>
            </a:r>
          </a:p>
          <a:p>
            <a:pPr marL="453390" lvl="1" indent="-226695" algn="l">
              <a:lnSpc>
                <a:spcPts val="2940"/>
              </a:lnSpc>
              <a:buFont typeface="Arial"/>
              <a:buChar char="•"/>
            </a:pPr>
            <a:r>
              <a:rPr lang="en-US" sz="2100">
                <a:solidFill>
                  <a:srgbClr val="000000"/>
                </a:solidFill>
                <a:latin typeface="Montserrat"/>
                <a:ea typeface="Montserrat"/>
                <a:cs typeface="Montserrat"/>
                <a:sym typeface="Montserrat"/>
              </a:rPr>
              <a:t>Data protection and privacy compliance</a:t>
            </a:r>
          </a:p>
          <a:p>
            <a:pPr marL="453390" lvl="1" indent="-226695" algn="l">
              <a:lnSpc>
                <a:spcPts val="2940"/>
              </a:lnSpc>
              <a:buFont typeface="Arial"/>
              <a:buChar char="•"/>
            </a:pPr>
            <a:r>
              <a:rPr lang="en-US" sz="2100">
                <a:solidFill>
                  <a:srgbClr val="000000"/>
                </a:solidFill>
                <a:latin typeface="Montserrat"/>
                <a:ea typeface="Montserrat"/>
                <a:cs typeface="Montserrat"/>
                <a:sym typeface="Montserrat"/>
              </a:rPr>
              <a:t>Cybersecurity training and awareness</a:t>
            </a:r>
          </a:p>
          <a:p>
            <a:pPr algn="l">
              <a:lnSpc>
                <a:spcPts val="2940"/>
              </a:lnSpc>
            </a:pPr>
            <a:endParaRPr lang="en-US" sz="2100">
              <a:solidFill>
                <a:srgbClr val="000000"/>
              </a:solidFill>
              <a:latin typeface="Montserrat"/>
              <a:ea typeface="Montserrat"/>
              <a:cs typeface="Montserrat"/>
              <a:sym typeface="Montserrat"/>
            </a:endParaRPr>
          </a:p>
          <a:p>
            <a:pPr algn="l">
              <a:lnSpc>
                <a:spcPts val="2940"/>
              </a:lnSpc>
            </a:pPr>
            <a:endParaRPr lang="en-US" sz="2100">
              <a:solidFill>
                <a:srgbClr val="000000"/>
              </a:solidFill>
              <a:latin typeface="Montserrat"/>
              <a:ea typeface="Montserrat"/>
              <a:cs typeface="Montserrat"/>
              <a:sym typeface="Montserrat"/>
            </a:endParaRPr>
          </a:p>
          <a:p>
            <a:pPr algn="l">
              <a:lnSpc>
                <a:spcPts val="2940"/>
              </a:lnSpc>
            </a:pPr>
            <a:endParaRPr lang="en-US" sz="2100">
              <a:solidFill>
                <a:srgbClr val="000000"/>
              </a:solidFill>
              <a:latin typeface="Montserrat"/>
              <a:ea typeface="Montserrat"/>
              <a:cs typeface="Montserrat"/>
              <a:sym typeface="Montserrat"/>
            </a:endParaRPr>
          </a:p>
        </p:txBody>
      </p:sp>
      <p:sp>
        <p:nvSpPr>
          <p:cNvPr id="19" name="TextBox 19"/>
          <p:cNvSpPr txBox="1"/>
          <p:nvPr/>
        </p:nvSpPr>
        <p:spPr>
          <a:xfrm>
            <a:off x="11252147" y="6726495"/>
            <a:ext cx="5632720" cy="1028701"/>
          </a:xfrm>
          <a:prstGeom prst="rect">
            <a:avLst/>
          </a:prstGeom>
        </p:spPr>
        <p:txBody>
          <a:bodyPr lIns="0" tIns="0" rIns="0" bIns="0" rtlCol="0" anchor="t">
            <a:spAutoFit/>
          </a:bodyPr>
          <a:lstStyle/>
          <a:p>
            <a:pPr algn="l">
              <a:lnSpc>
                <a:spcPts val="4199"/>
              </a:lnSpc>
            </a:pPr>
            <a:r>
              <a:rPr lang="en-US" sz="2999">
                <a:solidFill>
                  <a:srgbClr val="000000"/>
                </a:solidFill>
                <a:latin typeface="Bebas Neue Cyrillic"/>
                <a:ea typeface="Bebas Neue Cyrillic"/>
                <a:cs typeface="Bebas Neue Cyrillic"/>
                <a:sym typeface="Bebas Neue Cyrillic"/>
              </a:rPr>
              <a:t>Robotics</a:t>
            </a:r>
          </a:p>
          <a:p>
            <a:pPr algn="l">
              <a:lnSpc>
                <a:spcPts val="4199"/>
              </a:lnSpc>
            </a:pPr>
            <a:endParaRPr lang="en-US" sz="2999">
              <a:solidFill>
                <a:srgbClr val="000000"/>
              </a:solidFill>
              <a:latin typeface="Bebas Neue Cyrillic"/>
              <a:ea typeface="Bebas Neue Cyrillic"/>
              <a:cs typeface="Bebas Neue Cyrillic"/>
              <a:sym typeface="Bebas Neue Cyrillic"/>
            </a:endParaRPr>
          </a:p>
        </p:txBody>
      </p:sp>
      <p:grpSp>
        <p:nvGrpSpPr>
          <p:cNvPr id="20" name="Group 20"/>
          <p:cNvGrpSpPr/>
          <p:nvPr/>
        </p:nvGrpSpPr>
        <p:grpSpPr>
          <a:xfrm>
            <a:off x="10107594" y="6550667"/>
            <a:ext cx="849278" cy="897894"/>
            <a:chOff x="0" y="0"/>
            <a:chExt cx="861804" cy="911136"/>
          </a:xfrm>
        </p:grpSpPr>
        <p:sp>
          <p:nvSpPr>
            <p:cNvPr id="21" name="Freeform 21"/>
            <p:cNvSpPr/>
            <p:nvPr/>
          </p:nvSpPr>
          <p:spPr>
            <a:xfrm>
              <a:off x="0" y="0"/>
              <a:ext cx="861804" cy="911136"/>
            </a:xfrm>
            <a:custGeom>
              <a:avLst/>
              <a:gdLst/>
              <a:ahLst/>
              <a:cxnLst/>
              <a:rect l="l" t="t" r="r" b="b"/>
              <a:pathLst>
                <a:path w="861804" h="911136">
                  <a:moveTo>
                    <a:pt x="737343" y="911136"/>
                  </a:moveTo>
                  <a:lnTo>
                    <a:pt x="124460" y="911136"/>
                  </a:lnTo>
                  <a:cubicBezTo>
                    <a:pt x="55880" y="911136"/>
                    <a:pt x="0" y="855256"/>
                    <a:pt x="0" y="786676"/>
                  </a:cubicBezTo>
                  <a:lnTo>
                    <a:pt x="0" y="124460"/>
                  </a:lnTo>
                  <a:cubicBezTo>
                    <a:pt x="0" y="55880"/>
                    <a:pt x="55880" y="0"/>
                    <a:pt x="124460" y="0"/>
                  </a:cubicBezTo>
                  <a:lnTo>
                    <a:pt x="737344" y="0"/>
                  </a:lnTo>
                  <a:cubicBezTo>
                    <a:pt x="805924" y="0"/>
                    <a:pt x="861804" y="55880"/>
                    <a:pt x="861804" y="124460"/>
                  </a:cubicBezTo>
                  <a:lnTo>
                    <a:pt x="861804" y="786676"/>
                  </a:lnTo>
                  <a:cubicBezTo>
                    <a:pt x="861804" y="855256"/>
                    <a:pt x="805924" y="911136"/>
                    <a:pt x="737344" y="911136"/>
                  </a:cubicBezTo>
                  <a:close/>
                </a:path>
              </a:pathLst>
            </a:custGeom>
            <a:solidFill>
              <a:srgbClr val="5271FF"/>
            </a:solidFill>
          </p:spPr>
          <p:txBody>
            <a:bodyPr/>
            <a:lstStyle/>
            <a:p>
              <a:endParaRPr lang="en-GB"/>
            </a:p>
          </p:txBody>
        </p:sp>
      </p:grpSp>
      <p:sp>
        <p:nvSpPr>
          <p:cNvPr id="22" name="TextBox 22"/>
          <p:cNvSpPr txBox="1"/>
          <p:nvPr/>
        </p:nvSpPr>
        <p:spPr>
          <a:xfrm>
            <a:off x="10080152" y="2941260"/>
            <a:ext cx="7001313" cy="3328035"/>
          </a:xfrm>
          <a:prstGeom prst="rect">
            <a:avLst/>
          </a:prstGeom>
        </p:spPr>
        <p:txBody>
          <a:bodyPr lIns="0" tIns="0" rIns="0" bIns="0" rtlCol="0" anchor="t">
            <a:spAutoFit/>
          </a:bodyPr>
          <a:lstStyle/>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Expertise in medical device regulations and validation</a:t>
            </a:r>
          </a:p>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Algorithms and technical solutions for personalized health monitoring (anomal detection, alert generation, recommendation systems tailored to individual patient needs)</a:t>
            </a:r>
          </a:p>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Access to patients behaviour &amp; health data, medical images</a:t>
            </a:r>
          </a:p>
          <a:p>
            <a:pPr algn="just">
              <a:lnSpc>
                <a:spcPts val="2940"/>
              </a:lnSpc>
            </a:pPr>
            <a:endParaRPr lang="en-US" sz="2100">
              <a:solidFill>
                <a:srgbClr val="000000"/>
              </a:solidFill>
              <a:latin typeface="Montserrat"/>
              <a:ea typeface="Montserrat"/>
              <a:cs typeface="Montserrat"/>
              <a:sym typeface="Montserrat"/>
            </a:endParaRPr>
          </a:p>
        </p:txBody>
      </p:sp>
      <p:sp>
        <p:nvSpPr>
          <p:cNvPr id="23" name="TextBox 23"/>
          <p:cNvSpPr txBox="1"/>
          <p:nvPr/>
        </p:nvSpPr>
        <p:spPr>
          <a:xfrm>
            <a:off x="10311201" y="7769868"/>
            <a:ext cx="6770264" cy="2585085"/>
          </a:xfrm>
          <a:prstGeom prst="rect">
            <a:avLst/>
          </a:prstGeom>
        </p:spPr>
        <p:txBody>
          <a:bodyPr lIns="0" tIns="0" rIns="0" bIns="0" rtlCol="0" anchor="t">
            <a:spAutoFit/>
          </a:bodyPr>
          <a:lstStyle/>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Industrial and collaborative robotics</a:t>
            </a:r>
          </a:p>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 Automation and robotic process optimization</a:t>
            </a:r>
          </a:p>
          <a:p>
            <a:pPr marL="453390" lvl="1" indent="-226695" algn="just">
              <a:lnSpc>
                <a:spcPts val="2940"/>
              </a:lnSpc>
              <a:buFont typeface="Arial"/>
              <a:buChar char="•"/>
            </a:pPr>
            <a:r>
              <a:rPr lang="en-US" sz="2100">
                <a:solidFill>
                  <a:srgbClr val="000000"/>
                </a:solidFill>
                <a:latin typeface="Montserrat"/>
                <a:ea typeface="Montserrat"/>
                <a:cs typeface="Montserrat"/>
                <a:sym typeface="Montserrat"/>
              </a:rPr>
              <a:t> AI-powered robotic systems for health sector</a:t>
            </a:r>
          </a:p>
          <a:p>
            <a:pPr algn="just">
              <a:lnSpc>
                <a:spcPts val="2940"/>
              </a:lnSpc>
            </a:pPr>
            <a:endParaRPr lang="en-US" sz="2100">
              <a:solidFill>
                <a:srgbClr val="000000"/>
              </a:solidFill>
              <a:latin typeface="Montserrat"/>
              <a:ea typeface="Montserrat"/>
              <a:cs typeface="Montserrat"/>
              <a:sym typeface="Montserrat"/>
            </a:endParaRPr>
          </a:p>
          <a:p>
            <a:pPr algn="just">
              <a:lnSpc>
                <a:spcPts val="2940"/>
              </a:lnSpc>
            </a:pPr>
            <a:endParaRPr lang="en-US" sz="2100">
              <a:solidFill>
                <a:srgbClr val="000000"/>
              </a:solidFill>
              <a:latin typeface="Montserrat"/>
              <a:ea typeface="Montserrat"/>
              <a:cs typeface="Montserrat"/>
              <a:sym typeface="Montserrat"/>
            </a:endParaRPr>
          </a:p>
          <a:p>
            <a:pPr algn="just">
              <a:lnSpc>
                <a:spcPts val="2940"/>
              </a:lnSpc>
            </a:pPr>
            <a:endParaRPr lang="en-US" sz="2100">
              <a:solidFill>
                <a:srgbClr val="000000"/>
              </a:solidFill>
              <a:latin typeface="Montserrat"/>
              <a:ea typeface="Montserrat"/>
              <a:cs typeface="Montserrat"/>
              <a:sym typeface="Montserrat"/>
            </a:endParaRPr>
          </a:p>
          <a:p>
            <a:pPr algn="just">
              <a:lnSpc>
                <a:spcPts val="2940"/>
              </a:lnSpc>
            </a:pPr>
            <a:endParaRPr lang="en-US" sz="2100">
              <a:solidFill>
                <a:srgbClr val="000000"/>
              </a:solidFill>
              <a:latin typeface="Montserrat"/>
              <a:ea typeface="Montserrat"/>
              <a:cs typeface="Montserrat"/>
              <a:sym typeface="Montserrat"/>
            </a:endParaRPr>
          </a:p>
        </p:txBody>
      </p:sp>
      <p:sp>
        <p:nvSpPr>
          <p:cNvPr id="24" name="Freeform 24"/>
          <p:cNvSpPr/>
          <p:nvPr/>
        </p:nvSpPr>
        <p:spPr>
          <a:xfrm>
            <a:off x="10107594" y="1949471"/>
            <a:ext cx="507867" cy="516913"/>
          </a:xfrm>
          <a:custGeom>
            <a:avLst/>
            <a:gdLst/>
            <a:ahLst/>
            <a:cxnLst/>
            <a:rect l="l" t="t" r="r" b="b"/>
            <a:pathLst>
              <a:path w="507867" h="516913">
                <a:moveTo>
                  <a:pt x="0" y="0"/>
                </a:moveTo>
                <a:lnTo>
                  <a:pt x="507867" y="0"/>
                </a:lnTo>
                <a:lnTo>
                  <a:pt x="507867" y="516913"/>
                </a:lnTo>
                <a:lnTo>
                  <a:pt x="0" y="5169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5" name="Freeform 25"/>
          <p:cNvSpPr/>
          <p:nvPr/>
        </p:nvSpPr>
        <p:spPr>
          <a:xfrm>
            <a:off x="10107594" y="7770920"/>
            <a:ext cx="447689" cy="439855"/>
          </a:xfrm>
          <a:custGeom>
            <a:avLst/>
            <a:gdLst/>
            <a:ahLst/>
            <a:cxnLst/>
            <a:rect l="l" t="t" r="r" b="b"/>
            <a:pathLst>
              <a:path w="447689" h="439855">
                <a:moveTo>
                  <a:pt x="0" y="0"/>
                </a:moveTo>
                <a:lnTo>
                  <a:pt x="447689" y="0"/>
                </a:lnTo>
                <a:lnTo>
                  <a:pt x="447689" y="439855"/>
                </a:lnTo>
                <a:lnTo>
                  <a:pt x="0" y="4398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6" name="TextBox 26"/>
          <p:cNvSpPr txBox="1"/>
          <p:nvPr/>
        </p:nvSpPr>
        <p:spPr>
          <a:xfrm>
            <a:off x="1879180" y="681397"/>
            <a:ext cx="6398731" cy="1784987"/>
          </a:xfrm>
          <a:prstGeom prst="rect">
            <a:avLst/>
          </a:prstGeom>
        </p:spPr>
        <p:txBody>
          <a:bodyPr lIns="0" tIns="0" rIns="0" bIns="0" rtlCol="0" anchor="t">
            <a:spAutoFit/>
          </a:bodyPr>
          <a:lstStyle/>
          <a:p>
            <a:pPr algn="l">
              <a:lnSpc>
                <a:spcPts val="7139"/>
              </a:lnSpc>
            </a:pPr>
            <a:r>
              <a:rPr lang="en-US" sz="5099">
                <a:solidFill>
                  <a:srgbClr val="000000"/>
                </a:solidFill>
                <a:latin typeface="Bebas Neue Cyrillic"/>
                <a:ea typeface="Bebas Neue Cyrillic"/>
                <a:cs typeface="Bebas Neue Cyrillic"/>
                <a:sym typeface="Bebas Neue Cyrillic"/>
              </a:rPr>
              <a:t>our main </a:t>
            </a:r>
            <a:r>
              <a:rPr lang="en-US" sz="5099">
                <a:solidFill>
                  <a:srgbClr val="003479"/>
                </a:solidFill>
                <a:latin typeface="Bebas Neue Cyrillic"/>
                <a:ea typeface="Bebas Neue Cyrillic"/>
                <a:cs typeface="Bebas Neue Cyrillic"/>
                <a:sym typeface="Bebas Neue Cyrillic"/>
              </a:rPr>
              <a:t>Areas of Expertise</a:t>
            </a:r>
          </a:p>
          <a:p>
            <a:pPr algn="l">
              <a:lnSpc>
                <a:spcPts val="7139"/>
              </a:lnSpc>
            </a:pPr>
            <a:endParaRPr lang="en-US" sz="5099">
              <a:solidFill>
                <a:srgbClr val="003479"/>
              </a:solidFill>
              <a:latin typeface="Bebas Neue Cyrillic"/>
              <a:ea typeface="Bebas Neue Cyrillic"/>
              <a:cs typeface="Bebas Neue Cyrillic"/>
              <a:sym typeface="Bebas Neue Cyrillic"/>
            </a:endParaRPr>
          </a:p>
        </p:txBody>
      </p:sp>
      <p:sp>
        <p:nvSpPr>
          <p:cNvPr id="27" name="Freeform 27"/>
          <p:cNvSpPr/>
          <p:nvPr/>
        </p:nvSpPr>
        <p:spPr>
          <a:xfrm>
            <a:off x="10308388" y="6783645"/>
            <a:ext cx="447689" cy="439855"/>
          </a:xfrm>
          <a:custGeom>
            <a:avLst/>
            <a:gdLst/>
            <a:ahLst/>
            <a:cxnLst/>
            <a:rect l="l" t="t" r="r" b="b"/>
            <a:pathLst>
              <a:path w="447689" h="439855">
                <a:moveTo>
                  <a:pt x="0" y="0"/>
                </a:moveTo>
                <a:lnTo>
                  <a:pt x="447690" y="0"/>
                </a:lnTo>
                <a:lnTo>
                  <a:pt x="447690" y="439855"/>
                </a:lnTo>
                <a:lnTo>
                  <a:pt x="0" y="4398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GB"/>
          </a:p>
        </p:txBody>
      </p:sp>
      <p:grpSp>
        <p:nvGrpSpPr>
          <p:cNvPr id="3" name="Group 3"/>
          <p:cNvGrpSpPr/>
          <p:nvPr/>
        </p:nvGrpSpPr>
        <p:grpSpPr>
          <a:xfrm>
            <a:off x="2062559" y="1044592"/>
            <a:ext cx="4358138" cy="435813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txBody>
            <a:bodyPr/>
            <a:lstStyle/>
            <a:p>
              <a:endParaRPr lang="en-GB"/>
            </a:p>
          </p:txBody>
        </p:sp>
      </p:grpSp>
      <p:sp>
        <p:nvSpPr>
          <p:cNvPr id="5" name="Freeform 5"/>
          <p:cNvSpPr/>
          <p:nvPr/>
        </p:nvSpPr>
        <p:spPr>
          <a:xfrm rot="-3000875" flipH="1">
            <a:off x="8555541" y="-706896"/>
            <a:ext cx="9696740" cy="3697463"/>
          </a:xfrm>
          <a:custGeom>
            <a:avLst/>
            <a:gdLst/>
            <a:ahLst/>
            <a:cxnLst/>
            <a:rect l="l" t="t" r="r" b="b"/>
            <a:pathLst>
              <a:path w="9696740" h="3697463">
                <a:moveTo>
                  <a:pt x="9696740" y="0"/>
                </a:moveTo>
                <a:lnTo>
                  <a:pt x="0" y="0"/>
                </a:lnTo>
                <a:lnTo>
                  <a:pt x="0" y="3697463"/>
                </a:lnTo>
                <a:lnTo>
                  <a:pt x="9696740" y="3697463"/>
                </a:lnTo>
                <a:lnTo>
                  <a:pt x="9696740" y="0"/>
                </a:lnTo>
                <a:close/>
              </a:path>
            </a:pathLst>
          </a:custGeom>
          <a:blipFill>
            <a:blip r:embed="rId4">
              <a:extLst>
                <a:ext uri="{96DAC541-7B7A-43D3-8B79-37D633B846F1}">
                  <asvg:svgBlip xmlns:asvg="http://schemas.microsoft.com/office/drawing/2016/SVG/main" r:embed="rId5"/>
                </a:ext>
              </a:extLst>
            </a:blip>
            <a:stretch>
              <a:fillRect t="-162253"/>
            </a:stretch>
          </a:blipFill>
        </p:spPr>
        <p:txBody>
          <a:bodyPr/>
          <a:lstStyle/>
          <a:p>
            <a:endParaRPr lang="en-GB"/>
          </a:p>
        </p:txBody>
      </p:sp>
      <p:sp>
        <p:nvSpPr>
          <p:cNvPr id="6" name="Freeform 6"/>
          <p:cNvSpPr/>
          <p:nvPr/>
        </p:nvSpPr>
        <p:spPr>
          <a:xfrm>
            <a:off x="7862320" y="6110415"/>
            <a:ext cx="486653" cy="667480"/>
          </a:xfrm>
          <a:custGeom>
            <a:avLst/>
            <a:gdLst/>
            <a:ahLst/>
            <a:cxnLst/>
            <a:rect l="l" t="t" r="r" b="b"/>
            <a:pathLst>
              <a:path w="486653" h="667480">
                <a:moveTo>
                  <a:pt x="0" y="0"/>
                </a:moveTo>
                <a:lnTo>
                  <a:pt x="486653" y="0"/>
                </a:lnTo>
                <a:lnTo>
                  <a:pt x="486653" y="667480"/>
                </a:lnTo>
                <a:lnTo>
                  <a:pt x="0" y="6674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7"/>
          <p:cNvSpPr/>
          <p:nvPr/>
        </p:nvSpPr>
        <p:spPr>
          <a:xfrm>
            <a:off x="7746852" y="7250792"/>
            <a:ext cx="717588" cy="717588"/>
          </a:xfrm>
          <a:custGeom>
            <a:avLst/>
            <a:gdLst/>
            <a:ahLst/>
            <a:cxnLst/>
            <a:rect l="l" t="t" r="r" b="b"/>
            <a:pathLst>
              <a:path w="717588" h="717588">
                <a:moveTo>
                  <a:pt x="0" y="0"/>
                </a:moveTo>
                <a:lnTo>
                  <a:pt x="717588" y="0"/>
                </a:lnTo>
                <a:lnTo>
                  <a:pt x="717588" y="717588"/>
                </a:lnTo>
                <a:lnTo>
                  <a:pt x="0" y="717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TextBox 8"/>
          <p:cNvSpPr txBox="1"/>
          <p:nvPr/>
        </p:nvSpPr>
        <p:spPr>
          <a:xfrm>
            <a:off x="7862320" y="2804561"/>
            <a:ext cx="6919115" cy="876300"/>
          </a:xfrm>
          <a:prstGeom prst="rect">
            <a:avLst/>
          </a:prstGeom>
        </p:spPr>
        <p:txBody>
          <a:bodyPr lIns="0" tIns="0" rIns="0" bIns="0" rtlCol="0" anchor="t">
            <a:spAutoFit/>
          </a:bodyPr>
          <a:lstStyle/>
          <a:p>
            <a:pPr algn="l">
              <a:lnSpc>
                <a:spcPts val="6600"/>
              </a:lnSpc>
            </a:pPr>
            <a:r>
              <a:rPr lang="en-US" sz="6000">
                <a:solidFill>
                  <a:srgbClr val="000000"/>
                </a:solidFill>
                <a:latin typeface="Bebas Neue Cyrillic"/>
                <a:ea typeface="Bebas Neue Cyrillic"/>
                <a:cs typeface="Bebas Neue Cyrillic"/>
                <a:sym typeface="Bebas Neue Cyrillic"/>
              </a:rPr>
              <a:t>contacts</a:t>
            </a:r>
          </a:p>
        </p:txBody>
      </p:sp>
      <p:sp>
        <p:nvSpPr>
          <p:cNvPr id="9" name="TextBox 9"/>
          <p:cNvSpPr txBox="1"/>
          <p:nvPr/>
        </p:nvSpPr>
        <p:spPr>
          <a:xfrm>
            <a:off x="7862320" y="3663022"/>
            <a:ext cx="6919115" cy="876300"/>
          </a:xfrm>
          <a:prstGeom prst="rect">
            <a:avLst/>
          </a:prstGeom>
        </p:spPr>
        <p:txBody>
          <a:bodyPr lIns="0" tIns="0" rIns="0" bIns="0" rtlCol="0" anchor="t">
            <a:spAutoFit/>
          </a:bodyPr>
          <a:lstStyle/>
          <a:p>
            <a:pPr algn="l">
              <a:lnSpc>
                <a:spcPts val="6600"/>
              </a:lnSpc>
            </a:pPr>
            <a:r>
              <a:rPr lang="en-US" sz="6000">
                <a:solidFill>
                  <a:srgbClr val="5271FF"/>
                </a:solidFill>
                <a:latin typeface="Bebas Neue Cyrillic"/>
                <a:ea typeface="Bebas Neue Cyrillic"/>
                <a:cs typeface="Bebas Neue Cyrillic"/>
                <a:sym typeface="Bebas Neue Cyrillic"/>
              </a:rPr>
              <a:t>mrs. nomeda simbelyte</a:t>
            </a:r>
          </a:p>
        </p:txBody>
      </p:sp>
      <p:sp>
        <p:nvSpPr>
          <p:cNvPr id="10" name="TextBox 10"/>
          <p:cNvSpPr txBox="1"/>
          <p:nvPr/>
        </p:nvSpPr>
        <p:spPr>
          <a:xfrm>
            <a:off x="8799719" y="6035152"/>
            <a:ext cx="2522158" cy="341249"/>
          </a:xfrm>
          <a:prstGeom prst="rect">
            <a:avLst/>
          </a:prstGeom>
        </p:spPr>
        <p:txBody>
          <a:bodyPr lIns="0" tIns="0" rIns="0" bIns="0" rtlCol="0" anchor="t">
            <a:spAutoFit/>
          </a:bodyPr>
          <a:lstStyle/>
          <a:p>
            <a:pPr marL="0" lvl="0" indent="0" algn="l">
              <a:lnSpc>
                <a:spcPts val="2727"/>
              </a:lnSpc>
              <a:spcBef>
                <a:spcPct val="0"/>
              </a:spcBef>
            </a:pPr>
            <a:r>
              <a:rPr lang="en-US" sz="2199" b="1" u="none">
                <a:solidFill>
                  <a:srgbClr val="424242"/>
                </a:solidFill>
                <a:latin typeface="Montserrat Semi-Bold"/>
                <a:ea typeface="Montserrat Semi-Bold"/>
                <a:cs typeface="Montserrat Semi-Bold"/>
                <a:sym typeface="Montserrat Semi-Bold"/>
              </a:rPr>
              <a:t>Phone :</a:t>
            </a:r>
          </a:p>
        </p:txBody>
      </p:sp>
      <p:sp>
        <p:nvSpPr>
          <p:cNvPr id="11" name="TextBox 11"/>
          <p:cNvSpPr txBox="1"/>
          <p:nvPr/>
        </p:nvSpPr>
        <p:spPr>
          <a:xfrm>
            <a:off x="8799719" y="6446270"/>
            <a:ext cx="5504515" cy="375285"/>
          </a:xfrm>
          <a:prstGeom prst="rect">
            <a:avLst/>
          </a:prstGeom>
        </p:spPr>
        <p:txBody>
          <a:bodyPr lIns="0" tIns="0" rIns="0" bIns="0" rtlCol="0" anchor="t">
            <a:spAutoFit/>
          </a:bodyPr>
          <a:lstStyle/>
          <a:p>
            <a:pPr marL="0" lvl="0" indent="0" algn="l">
              <a:lnSpc>
                <a:spcPts val="2940"/>
              </a:lnSpc>
            </a:pPr>
            <a:r>
              <a:rPr lang="en-US" sz="2100">
                <a:solidFill>
                  <a:srgbClr val="000000"/>
                </a:solidFill>
                <a:latin typeface="Poppins"/>
                <a:ea typeface="Poppins"/>
                <a:cs typeface="Poppins"/>
                <a:sym typeface="Poppins"/>
              </a:rPr>
              <a:t>+370 612 79169</a:t>
            </a:r>
          </a:p>
        </p:txBody>
      </p:sp>
      <p:sp>
        <p:nvSpPr>
          <p:cNvPr id="12" name="TextBox 12"/>
          <p:cNvSpPr txBox="1"/>
          <p:nvPr/>
        </p:nvSpPr>
        <p:spPr>
          <a:xfrm>
            <a:off x="8799719" y="7241267"/>
            <a:ext cx="2522158" cy="341249"/>
          </a:xfrm>
          <a:prstGeom prst="rect">
            <a:avLst/>
          </a:prstGeom>
        </p:spPr>
        <p:txBody>
          <a:bodyPr lIns="0" tIns="0" rIns="0" bIns="0" rtlCol="0" anchor="t">
            <a:spAutoFit/>
          </a:bodyPr>
          <a:lstStyle/>
          <a:p>
            <a:pPr marL="0" lvl="0" indent="0" algn="l">
              <a:lnSpc>
                <a:spcPts val="2727"/>
              </a:lnSpc>
              <a:spcBef>
                <a:spcPct val="0"/>
              </a:spcBef>
            </a:pPr>
            <a:r>
              <a:rPr lang="en-US" sz="2199" b="1">
                <a:solidFill>
                  <a:srgbClr val="424242"/>
                </a:solidFill>
                <a:latin typeface="Montserrat Semi-Bold"/>
                <a:ea typeface="Montserrat Semi-Bold"/>
                <a:cs typeface="Montserrat Semi-Bold"/>
                <a:sym typeface="Montserrat Semi-Bold"/>
              </a:rPr>
              <a:t>Mail:</a:t>
            </a:r>
          </a:p>
        </p:txBody>
      </p:sp>
      <p:sp>
        <p:nvSpPr>
          <p:cNvPr id="13" name="TextBox 13"/>
          <p:cNvSpPr txBox="1"/>
          <p:nvPr/>
        </p:nvSpPr>
        <p:spPr>
          <a:xfrm>
            <a:off x="8799719" y="7652385"/>
            <a:ext cx="5504515" cy="375285"/>
          </a:xfrm>
          <a:prstGeom prst="rect">
            <a:avLst/>
          </a:prstGeom>
        </p:spPr>
        <p:txBody>
          <a:bodyPr lIns="0" tIns="0" rIns="0" bIns="0" rtlCol="0" anchor="t">
            <a:spAutoFit/>
          </a:bodyPr>
          <a:lstStyle/>
          <a:p>
            <a:pPr marL="0" lvl="0" indent="0" algn="l">
              <a:lnSpc>
                <a:spcPts val="2940"/>
              </a:lnSpc>
            </a:pPr>
            <a:r>
              <a:rPr lang="en-US" sz="2100" u="sng">
                <a:solidFill>
                  <a:srgbClr val="000000"/>
                </a:solidFill>
                <a:latin typeface="Poppins"/>
                <a:ea typeface="Poppins"/>
                <a:cs typeface="Poppins"/>
                <a:sym typeface="Poppins"/>
                <a:hlinkClick r:id="rId10" tooltip="mailto:info@smarthealthdih.eu"/>
              </a:rPr>
              <a:t>info@smarthealthdih.eu</a:t>
            </a:r>
          </a:p>
        </p:txBody>
      </p:sp>
      <p:sp>
        <p:nvSpPr>
          <p:cNvPr id="14" name="TextBox 14"/>
          <p:cNvSpPr txBox="1"/>
          <p:nvPr/>
        </p:nvSpPr>
        <p:spPr>
          <a:xfrm>
            <a:off x="7862320" y="4687993"/>
            <a:ext cx="6723884" cy="1099184"/>
          </a:xfrm>
          <a:prstGeom prst="rect">
            <a:avLst/>
          </a:prstGeom>
        </p:spPr>
        <p:txBody>
          <a:bodyPr lIns="0" tIns="0" rIns="0" bIns="0" rtlCol="0" anchor="t">
            <a:spAutoFit/>
          </a:bodyPr>
          <a:lstStyle/>
          <a:p>
            <a:pPr algn="l">
              <a:lnSpc>
                <a:spcPts val="2940"/>
              </a:lnSpc>
            </a:pPr>
            <a:r>
              <a:rPr lang="en-US" sz="2100" b="1">
                <a:solidFill>
                  <a:srgbClr val="242424"/>
                </a:solidFill>
                <a:latin typeface="Montserrat Bold"/>
                <a:ea typeface="Montserrat Bold"/>
                <a:cs typeface="Montserrat Bold"/>
                <a:sym typeface="Montserrat Bold"/>
              </a:rPr>
              <a:t>Innovation expert</a:t>
            </a:r>
          </a:p>
          <a:p>
            <a:pPr algn="l">
              <a:lnSpc>
                <a:spcPts val="2940"/>
              </a:lnSpc>
            </a:pPr>
            <a:endParaRPr lang="en-US" sz="2100" b="1">
              <a:solidFill>
                <a:srgbClr val="242424"/>
              </a:solidFill>
              <a:latin typeface="Montserrat Bold"/>
              <a:ea typeface="Montserrat Bold"/>
              <a:cs typeface="Montserrat Bold"/>
              <a:sym typeface="Montserrat Bold"/>
            </a:endParaRPr>
          </a:p>
          <a:p>
            <a:pPr algn="l">
              <a:lnSpc>
                <a:spcPts val="2940"/>
              </a:lnSpc>
            </a:pPr>
            <a:endParaRPr lang="en-US" sz="2100" b="1">
              <a:solidFill>
                <a:srgbClr val="242424"/>
              </a:solidFill>
              <a:latin typeface="Montserrat Bold"/>
              <a:ea typeface="Montserrat Bold"/>
              <a:cs typeface="Montserrat Bold"/>
              <a:sym typeface="Montserrat Bold"/>
            </a:endParaRPr>
          </a:p>
        </p:txBody>
      </p:sp>
      <p:sp>
        <p:nvSpPr>
          <p:cNvPr id="15" name="TextBox 15"/>
          <p:cNvSpPr txBox="1"/>
          <p:nvPr/>
        </p:nvSpPr>
        <p:spPr>
          <a:xfrm>
            <a:off x="7305446" y="8951595"/>
            <a:ext cx="5510705" cy="306705"/>
          </a:xfrm>
          <a:prstGeom prst="rect">
            <a:avLst/>
          </a:prstGeom>
        </p:spPr>
        <p:txBody>
          <a:bodyPr lIns="0" tIns="0" rIns="0" bIns="0" rtlCol="0" anchor="t">
            <a:spAutoFit/>
          </a:bodyPr>
          <a:lstStyle/>
          <a:p>
            <a:pPr algn="l">
              <a:lnSpc>
                <a:spcPts val="2520"/>
              </a:lnSpc>
            </a:pPr>
            <a:r>
              <a:rPr lang="en-US" sz="1800" spc="298">
                <a:solidFill>
                  <a:srgbClr val="000000"/>
                </a:solidFill>
                <a:latin typeface="Montserrat"/>
                <a:ea typeface="Montserrat"/>
                <a:cs typeface="Montserrat"/>
                <a:sym typeface="Montserrat"/>
              </a:rPr>
              <a:t>www.smarthealthdih.eu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630</Words>
  <Application>Microsoft Office PowerPoint</Application>
  <PresentationFormat>Custom</PresentationFormat>
  <Paragraphs>97</Paragraphs>
  <Slides>10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Bebas Neue Cyrillic</vt:lpstr>
      <vt:lpstr>Montserrat Bold</vt:lpstr>
      <vt:lpstr>Montserrat Semi-Bold</vt:lpstr>
      <vt:lpstr>Montserrat Medium</vt:lpstr>
      <vt:lpstr>Montserrat</vt:lpstr>
      <vt:lpstr>Calibri</vt:lpstr>
      <vt:lpstr>Poppins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Health Digital Hub</dc:title>
  <cp:lastModifiedBy>Nomeda Šimbelytė</cp:lastModifiedBy>
  <cp:revision>1</cp:revision>
  <dcterms:created xsi:type="dcterms:W3CDTF">2006-08-16T00:00:00Z</dcterms:created>
  <dcterms:modified xsi:type="dcterms:W3CDTF">2025-11-10T20:27:33Z</dcterms:modified>
  <dc:identifier>DAGiRYc0yWo</dc:identifier>
</cp:coreProperties>
</file>