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16"/>
  </p:notesMasterIdLst>
  <p:sldIdLst>
    <p:sldId id="332" r:id="rId3"/>
    <p:sldId id="400" r:id="rId4"/>
    <p:sldId id="396" r:id="rId5"/>
    <p:sldId id="407" r:id="rId6"/>
    <p:sldId id="402" r:id="rId7"/>
    <p:sldId id="403" r:id="rId8"/>
    <p:sldId id="401" r:id="rId9"/>
    <p:sldId id="404" r:id="rId10"/>
    <p:sldId id="383" r:id="rId11"/>
    <p:sldId id="386" r:id="rId12"/>
    <p:sldId id="405" r:id="rId13"/>
    <p:sldId id="406" r:id="rId14"/>
    <p:sldId id="408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68" autoAdjust="0"/>
    <p:restoredTop sz="76427" autoAdjust="0"/>
  </p:normalViewPr>
  <p:slideViewPr>
    <p:cSldViewPr snapToGrid="0">
      <p:cViewPr varScale="1">
        <p:scale>
          <a:sx n="69" d="100"/>
          <a:sy n="69" d="100"/>
        </p:scale>
        <p:origin x="149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A4873-9730-4F9D-A135-71459F4F6A8C}" type="datetimeFigureOut">
              <a:rPr lang="sv-SE" smtClean="0"/>
              <a:t>2025-12-15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565C46-A83B-41B1-AFA7-2C55EABA521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533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B3E95-CACA-7BFA-14F3-B45322623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398AC9-6A44-F3F4-04CD-E78A45907E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2610EE-61B4-2DF0-1FD2-69E5C723BA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1AD4D-687F-DD9E-932A-684E89D425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DCA81F-2EAB-4AB8-A364-A9962B1DC5A5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9614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4EAA5-C0FE-1580-39BE-00A9D30AE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B8365B-DA12-F592-1EF8-5506649B65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08ED81-6244-5DAB-4C35-AFF404DA3E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9F73CD-B3C7-7B2C-1C16-32553ACF87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DCA81F-2EAB-4AB8-A364-A9962B1DC5A5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1060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9C609-3D67-E88C-6726-B27B8E791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6052C6-1CE1-931C-C0CC-00C678C2B4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92E3F0-8C10-90F6-91E8-7FE4F2F4C0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EA6954-16AA-9784-FAED-162929B7F6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DCA81F-2EAB-4AB8-A364-A9962B1DC5A5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4836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EBAC5-0EE9-D720-9171-A1C7F4905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AEEADE-F70C-65EB-2081-69F40AB8A7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454E1D-16C2-EB07-D5BE-9406A6EC82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C071B3-3E89-A3CC-9320-2162836EE4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DCA81F-2EAB-4AB8-A364-A9962B1DC5A5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0534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8FD60-C97A-950F-DD83-3A4C08A41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E38C19-59A1-CB45-6EC4-0E6D473FA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85860E-04B5-E1AE-4182-5608928A7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1B82E-CF0B-1632-83F9-6EB51F8FDF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DCA81F-2EAB-4AB8-A364-A9962B1DC5A5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6559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1E141-34E8-AB8F-A2B9-BBADF10A0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5EE5F2-740A-3445-1417-5644371B29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5DBADF-1A03-B58E-4DCA-FBA94A2802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BB0ED4-3CC3-2CB1-03CC-821F029D99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DCA81F-2EAB-4AB8-A364-A9962B1DC5A5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5509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4B36D-00AE-EBAC-27A4-C263E4A13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1841CD-4C66-EADF-D82D-815EF4602F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D141D8-6BCF-2F92-27B9-65D0646E35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B9D36-B4B8-8AE7-0A26-25E59C2A8A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DCA81F-2EAB-4AB8-A364-A9962B1DC5A5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0778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61EC-719C-43FF-A993-DD038C95206E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8696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9B3EB-CCFE-EC26-97B8-D382F7F89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DAFA19-2406-6565-9F4B-395B3919B5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E3AB7A-B688-EEAF-4E04-7E7D4A58DF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F391E5-102D-6332-63F9-F4212DE07B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DCA81F-2EAB-4AB8-A364-A9962B1DC5A5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5386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92BD8-0A37-65C5-D768-498B418FD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29637A-CBF3-3212-7153-4C83822F78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F99ACC-A1A5-4F51-84BD-2CD23E88A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B359F-A1ED-1F08-25E2-3EF398A1C7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DCA81F-2EAB-4AB8-A364-A9962B1DC5A5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8757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9FF54-D8C1-F1CA-83BD-D7E24F430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A1FA37-D4A4-3DC5-F7C3-5B9FE2180D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05F38A-59EF-F6E7-A74D-F76D13DD2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D29A0-1D99-2CB7-E650-9C4E037EEB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DCA81F-2EAB-4AB8-A364-A9962B1DC5A5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2407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4B8C6-FEA7-D0A7-C106-9CDAEFB4CC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A3F460-3076-496E-5DCA-613A679DD6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0EFD2B-F841-DCDB-BE43-B16A91532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97D3-724F-4D1B-ABE2-9FC1F7CFB493}" type="datetimeFigureOut">
              <a:rPr lang="sv-SE" smtClean="0"/>
              <a:t>2025-12-15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74151-25C9-D094-E074-8182D9841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F3C52-C9DA-2235-CB6E-BBF7E45C4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3682-1966-45BC-9636-7BD7416E81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7997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BDE0E-682B-018F-DA46-BCF0F617F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C9071-7E4F-123A-0BD4-E1E3B3AB8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7B1BB-7D4F-8C13-C9D0-B37C2B61A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97D3-724F-4D1B-ABE2-9FC1F7CFB493}" type="datetimeFigureOut">
              <a:rPr lang="sv-SE" smtClean="0"/>
              <a:t>2025-12-15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745E8-1E75-B67C-399D-C1A79C8D2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61BC3-97A9-873E-E5E2-0DE5350D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3682-1966-45BC-9636-7BD7416E81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591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2C814-A35C-411A-C3ED-D7A0642C3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44BFA-F717-60AB-E08A-465187537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324D9-FE80-AE16-DE18-04C62E13F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97D3-724F-4D1B-ABE2-9FC1F7CFB493}" type="datetimeFigureOut">
              <a:rPr lang="sv-SE" smtClean="0"/>
              <a:t>2025-12-15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303FB-FC09-2800-B1A1-662C5D1A9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13C90-6A2D-6354-2EA2-B78C41BB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3682-1966-45BC-9636-7BD7416E81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9594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02040-202E-6840-7DC2-F72BABDCA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21EF1-575C-DAA8-6176-9F8B846D35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988C08-4DE3-DCAB-1C53-07581D9F94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4E9E7-D936-4666-0C2C-6E11057D9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97D3-724F-4D1B-ABE2-9FC1F7CFB493}" type="datetimeFigureOut">
              <a:rPr lang="sv-SE" smtClean="0"/>
              <a:t>2025-12-15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C7A0C3-7F98-49AE-8101-81AD98DA0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D13440-B460-BAB0-C852-C570CED53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3682-1966-45BC-9636-7BD7416E81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960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8ABD-EEE0-6A32-F94E-BD4DB059E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9B0334-28AE-60D5-6C7C-606F760AA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A68003-3BBA-B00E-10FD-513CA7B50F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FE0E6E-9E7D-0B91-6686-BB7C3B6178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AEC530-0EAF-A40D-96DB-C741BB3E8E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62DF8E-157A-8DED-5572-9ADAFB675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97D3-724F-4D1B-ABE2-9FC1F7CFB493}" type="datetimeFigureOut">
              <a:rPr lang="sv-SE" smtClean="0"/>
              <a:t>2025-12-15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19BABE-677E-5CED-01EA-0E584E847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83FADE-4F47-CB6B-7BBD-4607A7383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3682-1966-45BC-9636-7BD7416E81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654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94E-1F96-A6E5-DD9D-EADBD415D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1A1E9B-0941-1D47-429A-D8490C4B0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97D3-724F-4D1B-ABE2-9FC1F7CFB493}" type="datetimeFigureOut">
              <a:rPr lang="sv-SE" smtClean="0"/>
              <a:t>2025-12-15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7C26F6-8098-9A9C-6D3E-72CC00146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E78805-E1FB-13C1-8D8F-C587849E8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3682-1966-45BC-9636-7BD7416E81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9748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CDDD57-776D-C32A-A686-A0816DBAF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97D3-724F-4D1B-ABE2-9FC1F7CFB493}" type="datetimeFigureOut">
              <a:rPr lang="sv-SE" smtClean="0"/>
              <a:t>2025-12-15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EBBCE4-A785-E96D-7AC0-4B3AFFBEB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F34C3D-D8E6-0393-D19D-406D8A387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3682-1966-45BC-9636-7BD7416E81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4794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0D273-15C1-9BD8-B791-E97C5C279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E5AD2-5836-7678-2F00-43617CD39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DB665-5331-C545-D8AE-ABB7C630AD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8B66B3-7D53-0D2D-3B6B-FDF5DC54F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97D3-724F-4D1B-ABE2-9FC1F7CFB493}" type="datetimeFigureOut">
              <a:rPr lang="sv-SE" smtClean="0"/>
              <a:t>2025-12-15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79D66A-D516-6BA0-5810-C615D4FC5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9A86E5-2CAB-6781-55D2-FCAFB883B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3682-1966-45BC-9636-7BD7416E81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0440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1A6ED-BC5A-7A75-5EE4-D5EFD74EA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4C96A6-C933-3244-A424-EDB5F1A899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BDA94-BE31-BE1A-C135-8AD4345A76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0183B-D4BD-C376-C963-C1130D504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97D3-724F-4D1B-ABE2-9FC1F7CFB493}" type="datetimeFigureOut">
              <a:rPr lang="sv-SE" smtClean="0"/>
              <a:t>2025-12-15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483021-3C79-1F60-C82A-29A9FB492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A22068-B151-E3CE-DF8A-0A1376CC9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3682-1966-45BC-9636-7BD7416E81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5026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9C848-9A6B-41C1-3A58-39A0AD465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078779-0993-9F84-3C51-3FA3E1D0B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8120E0-4274-A888-E9FA-1D0E088A1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97D3-724F-4D1B-ABE2-9FC1F7CFB493}" type="datetimeFigureOut">
              <a:rPr lang="sv-SE" smtClean="0"/>
              <a:t>2025-12-15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188B7-B4C0-6B7F-D274-4A07135D3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77F95-CA02-1FD6-FC19-3DB76F30B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3682-1966-45BC-9636-7BD7416E81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3024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29D868-3C13-CC68-F9F7-2ED30A948A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C3C41C-9DFD-B5E0-B286-FC11A1F4D7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12FE9-2075-5FDA-103E-7F00D9126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97D3-724F-4D1B-ABE2-9FC1F7CFB493}" type="datetimeFigureOut">
              <a:rPr lang="sv-SE" smtClean="0"/>
              <a:t>2025-12-15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AAC86-55A2-916B-3960-9ED620040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6F740-C8A2-CFE1-D4CD-2625B8B40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3682-1966-45BC-9636-7BD7416E81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6930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. Comparison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773761-CAA9-353C-1B33-6497E9EB5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94" y="600557"/>
            <a:ext cx="9236796" cy="115306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E023E9F-EE8E-4686-A61E-65C066F9D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A7708-DE79-444B-813A-EC883F6FC958}" type="datetime1">
              <a:rPr lang="en-GB" smtClean="0"/>
              <a:t>15/12/2025</a:t>
            </a:fld>
            <a:endParaRPr lang="en-GB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E1407E4-D3DA-4115-93A1-70F0BE9C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92EB582-82DF-4136-A89A-70895B14C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97F68E6-C37A-9DBC-036D-9C958FAF97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9793" y="1921779"/>
            <a:ext cx="5279084" cy="444411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B52950B-A366-CF15-B5EA-447957A16DF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7835" y="1921777"/>
            <a:ext cx="5279084" cy="444411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3" name="Picture 12" descr="A white shield with red and blue logo&#10;&#10;Description automatically generated">
            <a:extLst>
              <a:ext uri="{FF2B5EF4-FFF2-40B4-BE49-F238E27FC236}">
                <a16:creationId xmlns:a16="http://schemas.microsoft.com/office/drawing/2014/main" id="{9FD1E36E-C881-D071-493B-1616666E3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64"/>
          <a:stretch/>
        </p:blipFill>
        <p:spPr>
          <a:xfrm>
            <a:off x="10597206" y="0"/>
            <a:ext cx="1302793" cy="135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3745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Comparison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773761-CAA9-353C-1B33-6497E9EB5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94" y="600557"/>
            <a:ext cx="9236796" cy="1153068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E023E9F-EE8E-4686-A61E-65C066F9D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65506-5C87-4A03-98ED-B0A294E3DABF}" type="datetime1">
              <a:rPr lang="en-GB" smtClean="0"/>
              <a:t>15/12/2025</a:t>
            </a:fld>
            <a:endParaRPr lang="en-GB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E1407E4-D3DA-4115-93A1-70F0BE9C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92EB582-82DF-4136-A89A-70895B14C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8F44B03-97F4-CB38-61F4-5DDD6FCEA13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9793" y="1921777"/>
            <a:ext cx="5279084" cy="444411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37C7936-DA38-93FB-221F-9364FB9D7B7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7835" y="1921779"/>
            <a:ext cx="5279084" cy="444411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 dirty="0"/>
          </a:p>
        </p:txBody>
      </p:sp>
      <p:pic>
        <p:nvPicPr>
          <p:cNvPr id="13" name="Picture 12" descr="A white shield with red and blue logo&#10;&#10;Description automatically generated">
            <a:extLst>
              <a:ext uri="{FF2B5EF4-FFF2-40B4-BE49-F238E27FC236}">
                <a16:creationId xmlns:a16="http://schemas.microsoft.com/office/drawing/2014/main" id="{38029E34-BA6A-FEDA-7B8A-4EEDB944F5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64"/>
          <a:stretch/>
        </p:blipFill>
        <p:spPr>
          <a:xfrm>
            <a:off x="10597206" y="0"/>
            <a:ext cx="1302793" cy="135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53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. 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27F29F-A546-42F6-91C1-486B9FF5C2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495" y="3901213"/>
            <a:ext cx="10973300" cy="888048"/>
          </a:xfrm>
        </p:spPr>
        <p:txBody>
          <a:bodyPr anchor="b"/>
          <a:lstStyle>
            <a:lvl1pPr algn="ctr">
              <a:defRPr sz="3999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35ABD8D-860B-4BCA-86CE-0A77AF664E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495" y="4954526"/>
            <a:ext cx="10973300" cy="888823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665"/>
            </a:lvl1pPr>
            <a:lvl2pPr marL="304696" indent="0" algn="ctr">
              <a:buNone/>
              <a:defRPr sz="1333"/>
            </a:lvl2pPr>
            <a:lvl3pPr marL="609391" indent="0" algn="ctr">
              <a:buNone/>
              <a:defRPr sz="1200"/>
            </a:lvl3pPr>
            <a:lvl4pPr marL="914088" indent="0" algn="ctr">
              <a:buNone/>
              <a:defRPr sz="1067"/>
            </a:lvl4pPr>
            <a:lvl5pPr marL="1218783" indent="0" algn="ctr">
              <a:buNone/>
              <a:defRPr sz="1067"/>
            </a:lvl5pPr>
            <a:lvl6pPr marL="1523479" indent="0" algn="ctr">
              <a:buNone/>
              <a:defRPr sz="1067"/>
            </a:lvl6pPr>
            <a:lvl7pPr marL="1828176" indent="0" algn="ctr">
              <a:buNone/>
              <a:defRPr sz="1067"/>
            </a:lvl7pPr>
            <a:lvl8pPr marL="2132871" indent="0" algn="ctr">
              <a:buNone/>
              <a:defRPr sz="1067"/>
            </a:lvl8pPr>
            <a:lvl9pPr marL="2437567" indent="0" algn="ctr">
              <a:buNone/>
              <a:defRPr sz="1067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6BD794BC-AC4E-AE06-2D1D-0DBF486A52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344714" y="2105418"/>
            <a:ext cx="1502575" cy="1086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6BFDCBF-FB4C-E543-A45C-E93BCBCE7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9019" y="6858000"/>
            <a:ext cx="336000" cy="0"/>
          </a:xfrm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58B598EC-EC8A-45A1-A82C-315BA96BCBA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5CA4AE5-53D0-605D-CB3C-2E263FC10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89399" y="6858000"/>
            <a:ext cx="1755812" cy="0"/>
          </a:xfrm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A64873-B9BE-E093-5194-3486FE0776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7509" y="6858000"/>
            <a:ext cx="3078161" cy="0"/>
          </a:xfrm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6629F296-461B-4A9E-8FF7-4832AE166C3D}" type="datetime1">
              <a:rPr lang="sv-SE" smtClean="0"/>
              <a:t>2025-12-15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5457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5F31B2-2E65-49D8-5C9C-10F6E1CEF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0E3083-BD49-8233-A26A-C984DAE45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8E9C8-C9FB-E480-0E92-048F3CF01C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5097D3-724F-4D1B-ABE2-9FC1F7CFB493}" type="datetimeFigureOut">
              <a:rPr lang="sv-SE" smtClean="0"/>
              <a:t>2025-12-15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E344F-187D-4CC5-1AAD-70BB30046A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8F63F-868C-08AE-F03D-00E340CAC7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C53682-1966-45BC-9636-7BD7416E81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0402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94" y="600557"/>
            <a:ext cx="9236796" cy="115306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9794" y="1921779"/>
            <a:ext cx="9236796" cy="44441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7" name="Bildobjekt 6" descr="En bild som visar text, logotyp, Grafik, Teckensnitt&#10;&#10;Automatiskt genererad beskrivning">
            <a:extLst>
              <a:ext uri="{FF2B5EF4-FFF2-40B4-BE49-F238E27FC236}">
                <a16:creationId xmlns:a16="http://schemas.microsoft.com/office/drawing/2014/main" id="{00CEC5BC-7473-3DE7-FFED-32383A3326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7336"/>
          <a:stretch/>
        </p:blipFill>
        <p:spPr>
          <a:xfrm>
            <a:off x="10597206" y="1"/>
            <a:ext cx="1302793" cy="1339385"/>
          </a:xfrm>
          <a:prstGeom prst="rect">
            <a:avLst/>
          </a:prstGeom>
        </p:spPr>
      </p:pic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7D54BB-8EC7-458A-A082-8AF430636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9441" y="243842"/>
            <a:ext cx="695960" cy="12446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06A0FB00-4951-4C30-A0D2-BEEF50C91CBA}" type="datetime1">
              <a:rPr lang="sv-SE" smtClean="0"/>
              <a:pPr/>
              <a:t>2025-12-15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249AA9-CC7D-40E0-9894-3652F2EE8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9019" y="6508325"/>
            <a:ext cx="336000" cy="19339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067">
                <a:solidFill>
                  <a:schemeClr val="tx1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0A3ABB-C906-40E9-AF35-0DB0B3403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89399" y="6506629"/>
            <a:ext cx="3912000" cy="19508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067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83365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hf sldNum="0" hdr="0" ftr="0" dt="0"/>
  <p:txStyles>
    <p:titleStyle>
      <a:lvl1pPr algn="l" defTabSz="457055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1742" indent="-181742" algn="l" defTabSz="457055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2"/>
        </a:buClr>
        <a:buSzPct val="90000"/>
        <a:buFont typeface="Trade Gothic Next" panose="020B05030403030200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63455" indent="-181727" algn="l" defTabSz="457055" rtl="0" eaLnBrk="1" latinLnBrk="0" hangingPunct="1">
        <a:lnSpc>
          <a:spcPct val="100000"/>
        </a:lnSpc>
        <a:spcBef>
          <a:spcPts val="0"/>
        </a:spcBef>
        <a:spcAft>
          <a:spcPts val="750"/>
        </a:spcAft>
        <a:buClr>
          <a:schemeClr val="accent2"/>
        </a:buClr>
        <a:buSzPct val="90000"/>
        <a:buFont typeface="Trade Gothic Next" panose="020B05030403030200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5182" indent="-181742" algn="l" defTabSz="457055" rtl="0" eaLnBrk="1" latinLnBrk="0" hangingPunct="1">
        <a:lnSpc>
          <a:spcPct val="100000"/>
        </a:lnSpc>
        <a:spcBef>
          <a:spcPts val="0"/>
        </a:spcBef>
        <a:spcAft>
          <a:spcPts val="750"/>
        </a:spcAft>
        <a:buClr>
          <a:schemeClr val="accent2"/>
        </a:buClr>
        <a:buSzPct val="90000"/>
        <a:buFont typeface="Trade Gothic Next" panose="020B0503040303020004" pitchFamily="34" charset="0"/>
        <a:buChar char="–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26909" indent="-181727" algn="l" defTabSz="457055" rtl="0" eaLnBrk="1" latinLnBrk="0" hangingPunct="1">
        <a:lnSpc>
          <a:spcPct val="100000"/>
        </a:lnSpc>
        <a:spcBef>
          <a:spcPts val="0"/>
        </a:spcBef>
        <a:spcAft>
          <a:spcPts val="750"/>
        </a:spcAft>
        <a:buClr>
          <a:schemeClr val="accent2"/>
        </a:buClr>
        <a:buSzPct val="90000"/>
        <a:buFont typeface="Trade Gothic Next" panose="020B05030403030200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08636" indent="-181742" algn="l" defTabSz="457055" rtl="0" eaLnBrk="1" latinLnBrk="0" hangingPunct="1">
        <a:lnSpc>
          <a:spcPct val="100000"/>
        </a:lnSpc>
        <a:spcBef>
          <a:spcPts val="0"/>
        </a:spcBef>
        <a:spcAft>
          <a:spcPts val="750"/>
        </a:spcAft>
        <a:buClr>
          <a:schemeClr val="accent2"/>
        </a:buClr>
        <a:buSzPct val="90000"/>
        <a:buFont typeface="Trade Gothic Next" panose="020B0503040303020004" pitchFamily="34" charset="0"/>
        <a:buChar char="–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539579" indent="-92046" algn="l" defTabSz="457055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550" kern="1200">
          <a:solidFill>
            <a:schemeClr val="tx1"/>
          </a:solidFill>
          <a:latin typeface="+mn-lt"/>
          <a:ea typeface="+mn-ea"/>
          <a:cs typeface="+mn-cs"/>
        </a:defRPr>
      </a:lvl6pPr>
      <a:lvl7pPr marL="627657" indent="-88079" algn="l" defTabSz="457055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550" kern="1200">
          <a:solidFill>
            <a:schemeClr val="tx1"/>
          </a:solidFill>
          <a:latin typeface="+mn-lt"/>
          <a:ea typeface="+mn-ea"/>
          <a:cs typeface="+mn-cs"/>
        </a:defRPr>
      </a:lvl7pPr>
      <a:lvl8pPr marL="715736" indent="-88079" algn="l" defTabSz="457055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550" kern="1200">
          <a:solidFill>
            <a:schemeClr val="tx1"/>
          </a:solidFill>
          <a:latin typeface="+mn-lt"/>
          <a:ea typeface="+mn-ea"/>
          <a:cs typeface="+mn-cs"/>
        </a:defRPr>
      </a:lvl8pPr>
      <a:lvl9pPr marL="807782" indent="-92046" algn="l" defTabSz="457055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5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05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28528" algn="l" defTabSz="457055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055" algn="l" defTabSz="457055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583" algn="l" defTabSz="457055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110" algn="l" defTabSz="457055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2638" algn="l" defTabSz="457055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166" algn="l" defTabSz="457055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599693" algn="l" defTabSz="457055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221" algn="l" defTabSz="457055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7" userDrawn="1">
          <p15:clr>
            <a:srgbClr val="0000FF"/>
          </p15:clr>
        </p15:guide>
        <p15:guide id="2" pos="841" userDrawn="1">
          <p15:clr>
            <a:srgbClr val="FF0000"/>
          </p15:clr>
        </p15:guide>
        <p15:guide id="3" pos="909" userDrawn="1">
          <p15:clr>
            <a:srgbClr val="FF0000"/>
          </p15:clr>
        </p15:guide>
        <p15:guide id="4" pos="1435" userDrawn="1">
          <p15:clr>
            <a:srgbClr val="0000FF"/>
          </p15:clr>
        </p15:guide>
        <p15:guide id="5" pos="1503" userDrawn="1">
          <p15:clr>
            <a:srgbClr val="0000FF"/>
          </p15:clr>
        </p15:guide>
        <p15:guide id="6" pos="2027" userDrawn="1">
          <p15:clr>
            <a:srgbClr val="FF0000"/>
          </p15:clr>
        </p15:guide>
        <p15:guide id="7" pos="2095" userDrawn="1">
          <p15:clr>
            <a:srgbClr val="FF0000"/>
          </p15:clr>
        </p15:guide>
        <p15:guide id="8" pos="2620" userDrawn="1">
          <p15:clr>
            <a:srgbClr val="0000FF"/>
          </p15:clr>
        </p15:guide>
        <p15:guide id="9" pos="2688" userDrawn="1">
          <p15:clr>
            <a:srgbClr val="0000FF"/>
          </p15:clr>
        </p15:guide>
        <p15:guide id="10" pos="3213" userDrawn="1">
          <p15:clr>
            <a:srgbClr val="FF0000"/>
          </p15:clr>
        </p15:guide>
        <p15:guide id="11" pos="3281" userDrawn="1">
          <p15:clr>
            <a:srgbClr val="FF0000"/>
          </p15:clr>
        </p15:guide>
        <p15:guide id="12" pos="3805" userDrawn="1">
          <p15:clr>
            <a:srgbClr val="0000FF"/>
          </p15:clr>
        </p15:guide>
        <p15:guide id="13" pos="3873" userDrawn="1">
          <p15:clr>
            <a:srgbClr val="0000FF"/>
          </p15:clr>
        </p15:guide>
        <p15:guide id="14" pos="4397" userDrawn="1">
          <p15:clr>
            <a:srgbClr val="FF0000"/>
          </p15:clr>
        </p15:guide>
        <p15:guide id="15" pos="4465" userDrawn="1">
          <p15:clr>
            <a:srgbClr val="FF0000"/>
          </p15:clr>
        </p15:guide>
        <p15:guide id="16" pos="4991" userDrawn="1">
          <p15:clr>
            <a:srgbClr val="0000FF"/>
          </p15:clr>
        </p15:guide>
        <p15:guide id="17" pos="5059" userDrawn="1">
          <p15:clr>
            <a:srgbClr val="0000FF"/>
          </p15:clr>
        </p15:guide>
        <p15:guide id="18" pos="5584" userDrawn="1">
          <p15:clr>
            <a:srgbClr val="FF0000"/>
          </p15:clr>
        </p15:guide>
        <p15:guide id="19" pos="5652" userDrawn="1">
          <p15:clr>
            <a:srgbClr val="FF0000"/>
          </p15:clr>
        </p15:guide>
        <p15:guide id="20" pos="6176" userDrawn="1">
          <p15:clr>
            <a:srgbClr val="0000FF"/>
          </p15:clr>
        </p15:guide>
        <p15:guide id="21" pos="6245" userDrawn="1">
          <p15:clr>
            <a:srgbClr val="0000FF"/>
          </p15:clr>
        </p15:guide>
        <p15:guide id="22" pos="6769" userDrawn="1">
          <p15:clr>
            <a:srgbClr val="FF0000"/>
          </p15:clr>
        </p15:guide>
        <p15:guide id="23" pos="6837" userDrawn="1">
          <p15:clr>
            <a:srgbClr val="FF0000"/>
          </p15:clr>
        </p15:guide>
        <p15:guide id="24" pos="7363" userDrawn="1">
          <p15:clr>
            <a:srgbClr val="0000FF"/>
          </p15:clr>
        </p15:guide>
        <p15:guide id="25" orient="horz" pos="317" userDrawn="1">
          <p15:clr>
            <a:srgbClr val="0000FF"/>
          </p15:clr>
        </p15:guide>
        <p15:guide id="26" orient="horz" pos="875" userDrawn="1">
          <p15:clr>
            <a:srgbClr val="FF0000"/>
          </p15:clr>
        </p15:guide>
        <p15:guide id="27" orient="horz" pos="943" userDrawn="1">
          <p15:clr>
            <a:srgbClr val="FF0000"/>
          </p15:clr>
        </p15:guide>
        <p15:guide id="28" orient="horz" pos="1500" userDrawn="1">
          <p15:clr>
            <a:srgbClr val="FF0000"/>
          </p15:clr>
        </p15:guide>
        <p15:guide id="29" orient="horz" pos="1568" userDrawn="1">
          <p15:clr>
            <a:srgbClr val="FF0000"/>
          </p15:clr>
        </p15:guide>
        <p15:guide id="30" orient="horz" pos="2125" userDrawn="1">
          <p15:clr>
            <a:srgbClr val="0000FF"/>
          </p15:clr>
        </p15:guide>
        <p15:guide id="31" orient="horz" pos="2195" userDrawn="1">
          <p15:clr>
            <a:srgbClr val="0000FF"/>
          </p15:clr>
        </p15:guide>
        <p15:guide id="32" orient="horz" pos="2751" userDrawn="1">
          <p15:clr>
            <a:srgbClr val="FF0000"/>
          </p15:clr>
        </p15:guide>
        <p15:guide id="33" orient="horz" pos="2819" userDrawn="1">
          <p15:clr>
            <a:srgbClr val="FF0000"/>
          </p15:clr>
        </p15:guide>
        <p15:guide id="34" orient="horz" pos="3376" userDrawn="1">
          <p15:clr>
            <a:srgbClr val="FF0000"/>
          </p15:clr>
        </p15:guide>
        <p15:guide id="35" orient="horz" pos="3445" userDrawn="1">
          <p15:clr>
            <a:srgbClr val="FF0000"/>
          </p15:clr>
        </p15:guide>
        <p15:guide id="36" orient="horz" pos="4001" userDrawn="1">
          <p15:clr>
            <a:srgbClr val="0000FF"/>
          </p15:clr>
        </p15:guide>
        <p15:guide id="37" orient="horz" pos="1187" userDrawn="1">
          <p15:clr>
            <a:srgbClr val="0000FF"/>
          </p15:clr>
        </p15:guide>
        <p15:guide id="38" orient="horz" pos="1255" userDrawn="1">
          <p15:clr>
            <a:srgbClr val="0000FF"/>
          </p15:clr>
        </p15:guide>
        <p15:guide id="39" orient="horz" pos="3064" userDrawn="1">
          <p15:clr>
            <a:srgbClr val="0000FF"/>
          </p15:clr>
        </p15:guide>
        <p15:guide id="40" orient="horz" pos="3132" userDrawn="1">
          <p15:clr>
            <a:srgbClr val="0000F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www.somospacientes.com/noticias/avances/el-grupo-sanguineo-condiciona-el-riesgo-de-diabetes-tipo-2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creativecommons.org/licenses/by-nc/3.0/" TargetMode="External"/><Relationship Id="rId4" Type="http://schemas.openxmlformats.org/officeDocument/2006/relationships/hyperlink" Target="https://www.mundofitness.com/las-sentadillas-y-el-peso-muert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6C4570-0A45-9050-820F-49F7780BF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8067" y="3901213"/>
            <a:ext cx="6748837" cy="888048"/>
          </a:xfrm>
        </p:spPr>
        <p:txBody>
          <a:bodyPr/>
          <a:lstStyle>
            <a:defPPr>
              <a:defRPr lang="sv-SE"/>
            </a:defPPr>
            <a:lvl1pPr marL="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9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94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92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89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86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83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68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77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Örebro University</a:t>
            </a:r>
            <a:endParaRPr lang="sv-SE" sz="28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0FD45E6-A37C-BDF9-D2E5-0A06576F8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8067" y="4954526"/>
            <a:ext cx="10973300" cy="888823"/>
          </a:xfrm>
        </p:spPr>
        <p:txBody>
          <a:bodyPr/>
          <a:lstStyle>
            <a:defPPr>
              <a:defRPr lang="sv-SE"/>
            </a:defPPr>
            <a:lvl1pPr marL="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9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94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92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89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86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83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68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77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Diego Montiel Rojas, PhD </a:t>
            </a:r>
          </a:p>
          <a:p>
            <a:r>
              <a:rPr lang="sv-SE" dirty="0"/>
              <a:t>Lorenz Webersberger, MSc</a:t>
            </a:r>
          </a:p>
        </p:txBody>
      </p:sp>
      <p:pic>
        <p:nvPicPr>
          <p:cNvPr id="4" name="Picture 10" descr="Örebro universitet, logotyp.">
            <a:extLst>
              <a:ext uri="{FF2B5EF4-FFF2-40B4-BE49-F238E27FC236}">
                <a16:creationId xmlns:a16="http://schemas.microsoft.com/office/drawing/2014/main" id="{17233C8A-A71A-C2AB-0A47-82811A7285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 bwMode="auto">
          <a:xfrm>
            <a:off x="5344714" y="2107101"/>
            <a:ext cx="1502575" cy="1085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0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D62BE-B013-D79E-920D-2972EE15C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AC2399C-CA30-1E4E-9C8B-16FD0A220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770" y="961680"/>
            <a:ext cx="8640381" cy="49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42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3FC7D-6937-9D81-9ED9-272E9D87D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2E16-1DE8-A8B7-F4FC-50AC87F6F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94" y="600557"/>
            <a:ext cx="9236796" cy="484440"/>
          </a:xfrm>
        </p:spPr>
        <p:txBody>
          <a:bodyPr>
            <a:normAutofit/>
          </a:bodyPr>
          <a:lstStyle>
            <a:defPPr>
              <a:defRPr lang="sv-SE"/>
            </a:defPPr>
            <a:lvl1pPr marL="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9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94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92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89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86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83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68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77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i="1" dirty="0"/>
              <a:t>Sport Division at Örebro University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EF25E71-6B3B-D297-096F-522A6F029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441" y="1084997"/>
            <a:ext cx="8907118" cy="96215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B99C15C-2788-1C69-14B9-A755862BF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441" y="2047156"/>
            <a:ext cx="8907573" cy="492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659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CD80B-269A-07D2-9669-2B6CD784F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ABC23-604C-9563-2636-995ACAAC0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94" y="600557"/>
            <a:ext cx="9236796" cy="484440"/>
          </a:xfrm>
        </p:spPr>
        <p:txBody>
          <a:bodyPr>
            <a:normAutofit/>
          </a:bodyPr>
          <a:lstStyle>
            <a:defPPr>
              <a:defRPr lang="sv-SE"/>
            </a:defPPr>
            <a:lvl1pPr marL="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9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94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92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89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86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83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68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77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i="1" dirty="0"/>
              <a:t>Sport Division at Örebro University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CC2912A-01F3-A49E-3FF8-E58D881A9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143" y="1546324"/>
            <a:ext cx="4313896" cy="434151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BAB8E19-7629-3EDC-07D1-5F7A145A7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321" y="1546325"/>
            <a:ext cx="2818055" cy="443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25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2F1D6-6CD5-3710-8A09-88EABCBF1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0A8A1-7AB4-3FA6-A59A-6BE66EC19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94" y="600557"/>
            <a:ext cx="9236796" cy="484440"/>
          </a:xfrm>
        </p:spPr>
        <p:txBody>
          <a:bodyPr>
            <a:normAutofit/>
          </a:bodyPr>
          <a:lstStyle>
            <a:defPPr>
              <a:defRPr lang="sv-SE"/>
            </a:defPPr>
            <a:lvl1pPr marL="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9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94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92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89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86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83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68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77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i="1" dirty="0"/>
              <a:t>Sport Unit within the School of Health</a:t>
            </a:r>
          </a:p>
        </p:txBody>
      </p:sp>
      <p:pic>
        <p:nvPicPr>
          <p:cNvPr id="5" name="Picture 4" descr="A track with numbers on it&#10;&#10;AI-generated content may be incorrect.">
            <a:extLst>
              <a:ext uri="{FF2B5EF4-FFF2-40B4-BE49-F238E27FC236}">
                <a16:creationId xmlns:a16="http://schemas.microsoft.com/office/drawing/2014/main" id="{4C57468A-BFF7-E3EF-CF1C-8CD46397C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867" y="2242586"/>
            <a:ext cx="4548926" cy="30326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473890-F12D-7D73-B023-A6A802DFA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94" y="2242586"/>
            <a:ext cx="5874422" cy="176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23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EDF44-E3AF-F64C-6826-5A35EC6A3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D4E96-AAE2-C98C-43AA-AEBE30BE8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94" y="600557"/>
            <a:ext cx="9236796" cy="484440"/>
          </a:xfrm>
        </p:spPr>
        <p:txBody>
          <a:bodyPr>
            <a:normAutofit/>
          </a:bodyPr>
          <a:lstStyle>
            <a:defPPr>
              <a:defRPr lang="sv-SE"/>
            </a:defPPr>
            <a:lvl1pPr marL="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9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94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92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89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86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83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68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77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i="1" dirty="0"/>
              <a:t>Sport Unit within the School of Health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52C47B-BCB5-38D4-A36A-15EC35410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123" y="1369372"/>
            <a:ext cx="7029735" cy="508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19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2DF2B-90CA-7ACD-634B-FE9ED40BD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E4415-2EDC-9925-D3A3-0B66534CC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94" y="600557"/>
            <a:ext cx="9236796" cy="484440"/>
          </a:xfrm>
        </p:spPr>
        <p:txBody>
          <a:bodyPr>
            <a:normAutofit/>
          </a:bodyPr>
          <a:lstStyle>
            <a:defPPr>
              <a:defRPr lang="sv-SE"/>
            </a:defPPr>
            <a:lvl1pPr marL="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9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94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92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89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86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83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68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77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i="1" dirty="0"/>
              <a:t>Area of Expertise (for </a:t>
            </a:r>
            <a:r>
              <a:rPr lang="en-GB" sz="2000" b="1" i="1" dirty="0" err="1"/>
              <a:t>Nordplus</a:t>
            </a:r>
            <a:r>
              <a:rPr lang="en-GB" sz="2000" b="1" i="1" dirty="0"/>
              <a:t>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F757702-AD1B-3241-0FFC-D1A0629DB473}"/>
              </a:ext>
            </a:extLst>
          </p:cNvPr>
          <p:cNvSpPr txBox="1">
            <a:spLocks/>
          </p:cNvSpPr>
          <p:nvPr/>
        </p:nvSpPr>
        <p:spPr>
          <a:xfrm>
            <a:off x="952556" y="1476080"/>
            <a:ext cx="5542837" cy="4300252"/>
          </a:xfrm>
          <a:prstGeom prst="rect">
            <a:avLst/>
          </a:prstGeom>
        </p:spPr>
        <p:txBody>
          <a:bodyPr/>
          <a:lstStyle>
            <a:lvl1pPr marL="181742" indent="-181742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3455" indent="-181727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5182" indent="-181742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6909" indent="-181727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8636" indent="-181742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9579" indent="-92046" algn="l" defTabSz="45705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5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27657" indent="-88079" algn="l" defTabSz="45705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5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5736" indent="-88079" algn="l" defTabSz="45705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5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7782" indent="-92046" algn="l" defTabSz="45705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5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05" indent="-380905">
              <a:buFont typeface="Arial" panose="020B0604020202020204" pitchFamily="34" charset="0"/>
              <a:buChar char="•"/>
            </a:pPr>
            <a:r>
              <a:rPr lang="sv-SE" sz="2400" dirty="0"/>
              <a:t>Sports </a:t>
            </a:r>
            <a:r>
              <a:rPr lang="sv-SE" sz="2400" dirty="0" err="1"/>
              <a:t>Physiology</a:t>
            </a:r>
            <a:r>
              <a:rPr lang="sv-SE" sz="2400" dirty="0"/>
              <a:t> and Medicine</a:t>
            </a:r>
          </a:p>
          <a:p>
            <a:pPr marL="562618" lvl="1" indent="-380905">
              <a:buFont typeface="Arial" panose="020B0604020202020204" pitchFamily="34" charset="0"/>
              <a:buChar char="•"/>
            </a:pPr>
            <a:r>
              <a:rPr lang="sv-SE" sz="2200" dirty="0"/>
              <a:t>Molecular (</a:t>
            </a:r>
            <a:r>
              <a:rPr lang="sv-SE" sz="2200" dirty="0" err="1"/>
              <a:t>self</a:t>
            </a:r>
            <a:r>
              <a:rPr lang="sv-SE" sz="2200" dirty="0"/>
              <a:t> / </a:t>
            </a:r>
            <a:r>
              <a:rPr lang="sv-SE" sz="2200" dirty="0" err="1"/>
              <a:t>collaborations</a:t>
            </a:r>
            <a:r>
              <a:rPr lang="sv-SE" sz="2200" dirty="0"/>
              <a:t>)</a:t>
            </a:r>
          </a:p>
          <a:p>
            <a:pPr marL="562618" lvl="1" indent="-380905">
              <a:buFont typeface="Arial" panose="020B0604020202020204" pitchFamily="34" charset="0"/>
              <a:buChar char="•"/>
            </a:pPr>
            <a:r>
              <a:rPr lang="sv-SE" sz="2200" dirty="0"/>
              <a:t>Physiological </a:t>
            </a:r>
            <a:r>
              <a:rPr lang="sv-SE" sz="2200" dirty="0" err="1"/>
              <a:t>testing</a:t>
            </a:r>
            <a:r>
              <a:rPr lang="sv-SE" sz="2200" dirty="0"/>
              <a:t> (test / </a:t>
            </a:r>
            <a:r>
              <a:rPr lang="sv-SE" sz="2200" dirty="0" err="1"/>
              <a:t>field</a:t>
            </a:r>
            <a:r>
              <a:rPr lang="sv-SE" sz="2200" dirty="0"/>
              <a:t>)</a:t>
            </a:r>
          </a:p>
          <a:p>
            <a:pPr marL="562618" lvl="1" indent="-380905">
              <a:buFont typeface="Arial" panose="020B0604020202020204" pitchFamily="34" charset="0"/>
              <a:buChar char="•"/>
            </a:pPr>
            <a:r>
              <a:rPr lang="sv-SE" sz="2200" dirty="0"/>
              <a:t>Data </a:t>
            </a:r>
            <a:r>
              <a:rPr lang="sv-SE" sz="2200" dirty="0" err="1"/>
              <a:t>Visualisation</a:t>
            </a:r>
            <a:r>
              <a:rPr lang="sv-SE" sz="2200" dirty="0"/>
              <a:t> (Power BI)</a:t>
            </a:r>
          </a:p>
          <a:p>
            <a:pPr marL="380905" indent="-380905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380905" indent="-380905">
              <a:buFont typeface="Arial" panose="020B0604020202020204" pitchFamily="34" charset="0"/>
              <a:buChar char="•"/>
            </a:pPr>
            <a:r>
              <a:rPr lang="sv-SE" sz="2400" dirty="0" err="1"/>
              <a:t>Performance</a:t>
            </a:r>
            <a:endParaRPr lang="sv-SE" sz="2400" dirty="0"/>
          </a:p>
          <a:p>
            <a:pPr marL="562618" lvl="1" indent="-380905">
              <a:buFont typeface="Arial" panose="020B0604020202020204" pitchFamily="34" charset="0"/>
              <a:buChar char="•"/>
            </a:pPr>
            <a:r>
              <a:rPr lang="sv-SE" sz="2200" dirty="0"/>
              <a:t>Team Sport</a:t>
            </a:r>
          </a:p>
          <a:p>
            <a:pPr marL="562618" lvl="1" indent="-380905">
              <a:buFont typeface="Arial" panose="020B0604020202020204" pitchFamily="34" charset="0"/>
              <a:buChar char="•"/>
            </a:pPr>
            <a:r>
              <a:rPr lang="sv-SE" sz="2200" dirty="0" err="1"/>
              <a:t>Female</a:t>
            </a:r>
            <a:r>
              <a:rPr lang="sv-SE" sz="2200" dirty="0"/>
              <a:t> </a:t>
            </a:r>
            <a:r>
              <a:rPr lang="sv-SE" sz="2200" dirty="0" err="1"/>
              <a:t>Athletes</a:t>
            </a:r>
            <a:endParaRPr lang="sv-SE" sz="2200" dirty="0"/>
          </a:p>
          <a:p>
            <a:pPr marL="562618" lvl="1" indent="-380905">
              <a:buFont typeface="Arial" panose="020B0604020202020204" pitchFamily="34" charset="0"/>
              <a:buChar char="•"/>
            </a:pPr>
            <a:r>
              <a:rPr lang="sv-SE" sz="2200" dirty="0" err="1"/>
              <a:t>Training</a:t>
            </a:r>
            <a:r>
              <a:rPr lang="sv-SE" sz="2200" dirty="0"/>
              <a:t> </a:t>
            </a:r>
            <a:r>
              <a:rPr lang="sv-SE" sz="2200" dirty="0" err="1"/>
              <a:t>optimisation</a:t>
            </a:r>
            <a:endParaRPr lang="sv-SE" sz="2200" dirty="0"/>
          </a:p>
        </p:txBody>
      </p:sp>
      <p:pic>
        <p:nvPicPr>
          <p:cNvPr id="10" name="Picture 9" descr="A hand holding a tube with a red liquid&#10;&#10;AI-generated content may be incorrect.">
            <a:extLst>
              <a:ext uri="{FF2B5EF4-FFF2-40B4-BE49-F238E27FC236}">
                <a16:creationId xmlns:a16="http://schemas.microsoft.com/office/drawing/2014/main" id="{8C96977F-CF2D-9411-8EA9-F0CAB1E37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6833" r="22809"/>
          <a:stretch/>
        </p:blipFill>
        <p:spPr>
          <a:xfrm>
            <a:off x="7376707" y="1714510"/>
            <a:ext cx="4815293" cy="5133003"/>
          </a:xfrm>
          <a:custGeom>
            <a:avLst/>
            <a:gdLst>
              <a:gd name="connsiteX0" fmla="*/ 0 w 9633930"/>
              <a:gd name="connsiteY0" fmla="*/ 0 h 10267494"/>
              <a:gd name="connsiteX1" fmla="*/ 9633930 w 9633930"/>
              <a:gd name="connsiteY1" fmla="*/ 0 h 10267494"/>
              <a:gd name="connsiteX2" fmla="*/ 9633930 w 9633930"/>
              <a:gd name="connsiteY2" fmla="*/ 10267494 h 10267494"/>
              <a:gd name="connsiteX3" fmla="*/ 1382280 w 9633930"/>
              <a:gd name="connsiteY3" fmla="*/ 10267494 h 10267494"/>
              <a:gd name="connsiteX4" fmla="*/ 1380255 w 9633930"/>
              <a:gd name="connsiteY4" fmla="*/ 10262964 h 10267494"/>
              <a:gd name="connsiteX5" fmla="*/ 567924 w 9633930"/>
              <a:gd name="connsiteY5" fmla="*/ 6875212 h 10267494"/>
              <a:gd name="connsiteX6" fmla="*/ 15 w 9633930"/>
              <a:gd name="connsiteY6" fmla="*/ 1792 h 1026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33930" h="10267494">
                <a:moveTo>
                  <a:pt x="0" y="0"/>
                </a:moveTo>
                <a:lnTo>
                  <a:pt x="9633930" y="0"/>
                </a:lnTo>
                <a:lnTo>
                  <a:pt x="9633930" y="10267494"/>
                </a:lnTo>
                <a:lnTo>
                  <a:pt x="1382280" y="10267494"/>
                </a:lnTo>
                <a:lnTo>
                  <a:pt x="1380255" y="10262964"/>
                </a:lnTo>
                <a:cubicBezTo>
                  <a:pt x="1347881" y="10188484"/>
                  <a:pt x="1073101" y="9510303"/>
                  <a:pt x="567924" y="6875212"/>
                </a:cubicBezTo>
                <a:cubicBezTo>
                  <a:pt x="45909" y="4152285"/>
                  <a:pt x="2235" y="243436"/>
                  <a:pt x="15" y="1792"/>
                </a:cubicBezTo>
                <a:close/>
              </a:path>
            </a:pathLst>
          </a:cu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B22963E-7784-AD3B-2F9A-9796F5C23206}"/>
              </a:ext>
            </a:extLst>
          </p:cNvPr>
          <p:cNvSpPr txBox="1"/>
          <p:nvPr/>
        </p:nvSpPr>
        <p:spPr>
          <a:xfrm>
            <a:off x="9613235" y="6604872"/>
            <a:ext cx="2578765" cy="253128"/>
          </a:xfrm>
          <a:prstGeom prst="rect">
            <a:avLst/>
          </a:prstGeom>
          <a:solidFill>
            <a:srgbClr val="000000"/>
          </a:solidFill>
        </p:spPr>
        <p:txBody>
          <a:bodyPr wrap="none" lIns="72000" tIns="72000" rIns="72000" bIns="72000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sv-SE" sz="700">
                <a:solidFill>
                  <a:srgbClr val="FFFFFF"/>
                </a:solidFill>
                <a:hlinkClick r:id="rId4" tooltip="https://www.somospacientes.com/noticias/avances/el-grupo-sanguineo-condiciona-el-riesgo-de-diabetes-tipo-2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sv-SE" sz="700">
                <a:solidFill>
                  <a:srgbClr val="FFFFFF"/>
                </a:solidFill>
              </a:rPr>
              <a:t> by Unknown Author is licensed under </a:t>
            </a:r>
            <a:r>
              <a:rPr lang="sv-SE" sz="700">
                <a:solidFill>
                  <a:srgbClr val="FFFFFF"/>
                </a:solidFill>
                <a:hlinkClick r:id="rId5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sv-SE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60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41B0A-1483-56B6-2733-BCE465DD9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CCC93-8ED2-D297-CE7D-A266AAE4B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94" y="600557"/>
            <a:ext cx="9236796" cy="484440"/>
          </a:xfrm>
        </p:spPr>
        <p:txBody>
          <a:bodyPr>
            <a:normAutofit/>
          </a:bodyPr>
          <a:lstStyle>
            <a:defPPr>
              <a:defRPr lang="sv-SE"/>
            </a:defPPr>
            <a:lvl1pPr marL="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9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94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92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89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86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83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68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77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i="1" dirty="0"/>
              <a:t>Sport Unit within the School of Health</a:t>
            </a:r>
          </a:p>
        </p:txBody>
      </p:sp>
      <p:pic>
        <p:nvPicPr>
          <p:cNvPr id="5" name="Picture 4" descr="A track with numbers on it&#10;&#10;AI-generated content may be incorrect.">
            <a:extLst>
              <a:ext uri="{FF2B5EF4-FFF2-40B4-BE49-F238E27FC236}">
                <a16:creationId xmlns:a16="http://schemas.microsoft.com/office/drawing/2014/main" id="{3B24AA7A-27C3-9FDD-1D0C-F28CA9A3C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867" y="2242586"/>
            <a:ext cx="4548926" cy="30326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44B122-2874-4A62-6187-D74DB2C86A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94" y="2344990"/>
            <a:ext cx="5874422" cy="23569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52D90E-FD4A-0E27-C464-03BE3D6A11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001" y="4701937"/>
            <a:ext cx="5938215" cy="41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583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35E92-0B66-7FD0-F55E-BB672D87F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red and black logo&#10;&#10;AI-generated content may be incorrect.">
            <a:extLst>
              <a:ext uri="{FF2B5EF4-FFF2-40B4-BE49-F238E27FC236}">
                <a16:creationId xmlns:a16="http://schemas.microsoft.com/office/drawing/2014/main" id="{31DA463F-00D9-845B-3E98-BBF7FF5489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221" y="1177091"/>
            <a:ext cx="2160000" cy="2160000"/>
          </a:xfrm>
          <a:prstGeom prst="rect">
            <a:avLst/>
          </a:prstGeom>
        </p:spPr>
      </p:pic>
      <p:pic>
        <p:nvPicPr>
          <p:cNvPr id="10" name="Picture 9" descr="A logo with a wreath of leaves&#10;&#10;AI-generated content may be incorrect.">
            <a:extLst>
              <a:ext uri="{FF2B5EF4-FFF2-40B4-BE49-F238E27FC236}">
                <a16:creationId xmlns:a16="http://schemas.microsoft.com/office/drawing/2014/main" id="{58B62557-9E2A-721E-EE1C-F5B9E33E0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47" y="1338996"/>
            <a:ext cx="2160000" cy="2160000"/>
          </a:xfrm>
          <a:prstGeom prst="rect">
            <a:avLst/>
          </a:prstGeom>
        </p:spPr>
      </p:pic>
      <p:pic>
        <p:nvPicPr>
          <p:cNvPr id="14" name="Picture 13" descr="A red and white logo&#10;&#10;AI-generated content may be incorrect.">
            <a:extLst>
              <a:ext uri="{FF2B5EF4-FFF2-40B4-BE49-F238E27FC236}">
                <a16:creationId xmlns:a16="http://schemas.microsoft.com/office/drawing/2014/main" id="{D5CA5595-7AB1-B014-6371-57B35112AF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002" y="1338996"/>
            <a:ext cx="3521175" cy="1760588"/>
          </a:xfrm>
          <a:prstGeom prst="rect">
            <a:avLst/>
          </a:prstGeom>
        </p:spPr>
      </p:pic>
      <p:pic>
        <p:nvPicPr>
          <p:cNvPr id="16" name="Picture 15" descr="A blue and white logo&#10;&#10;AI-generated content may be incorrect.">
            <a:extLst>
              <a:ext uri="{FF2B5EF4-FFF2-40B4-BE49-F238E27FC236}">
                <a16:creationId xmlns:a16="http://schemas.microsoft.com/office/drawing/2014/main" id="{8A7CFAD0-6E7D-47DC-2042-1F04490CFE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208" y="3934221"/>
            <a:ext cx="1319151" cy="1731169"/>
          </a:xfrm>
          <a:prstGeom prst="rect">
            <a:avLst/>
          </a:prstGeom>
        </p:spPr>
      </p:pic>
      <p:pic>
        <p:nvPicPr>
          <p:cNvPr id="18" name="Picture 17" descr="A black and white logo&#10;&#10;AI-generated content may be incorrect.">
            <a:extLst>
              <a:ext uri="{FF2B5EF4-FFF2-40B4-BE49-F238E27FC236}">
                <a16:creationId xmlns:a16="http://schemas.microsoft.com/office/drawing/2014/main" id="{09C1A179-63E0-B923-333B-016222D3E3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247" y="3429000"/>
            <a:ext cx="3857625" cy="1181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790393-FB2E-65F9-D716-954A2D4CA42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523" t="4515"/>
          <a:stretch>
            <a:fillRect/>
          </a:stretch>
        </p:blipFill>
        <p:spPr>
          <a:xfrm>
            <a:off x="935565" y="3818378"/>
            <a:ext cx="3145398" cy="25719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AD382A-0F1E-CA9B-6B83-920F70A979E3}"/>
              </a:ext>
            </a:extLst>
          </p:cNvPr>
          <p:cNvSpPr txBox="1"/>
          <p:nvPr/>
        </p:nvSpPr>
        <p:spPr>
          <a:xfrm>
            <a:off x="4613140" y="6046240"/>
            <a:ext cx="2245340" cy="422405"/>
          </a:xfrm>
          <a:prstGeom prst="rect">
            <a:avLst/>
          </a:prstGeom>
          <a:noFill/>
        </p:spPr>
        <p:txBody>
          <a:bodyPr wrap="none" lIns="72000" tIns="72000" rIns="72000" bIns="72000" rtlCol="0">
            <a:spAutoFit/>
          </a:bodyPr>
          <a:lstStyle/>
          <a:p>
            <a:pPr algn="l"/>
            <a:r>
              <a:rPr lang="sv-SE" dirty="0">
                <a:cs typeface="Arial" panose="020B0604020202020204" pitchFamily="34" charset="0"/>
              </a:rPr>
              <a:t>a</a:t>
            </a:r>
            <a:r>
              <a:rPr lang="sv-SE" sz="1800" dirty="0">
                <a:solidFill>
                  <a:schemeClr val="tx1"/>
                </a:solidFill>
                <a:cs typeface="Arial" panose="020B0604020202020204" pitchFamily="34" charset="0"/>
              </a:rPr>
              <a:t>nd </a:t>
            </a:r>
            <a:r>
              <a:rPr lang="sv-SE" sz="1800" dirty="0" err="1">
                <a:solidFill>
                  <a:schemeClr val="tx1"/>
                </a:solidFill>
                <a:cs typeface="Arial" panose="020B0604020202020204" pitchFamily="34" charset="0"/>
              </a:rPr>
              <a:t>more</a:t>
            </a:r>
            <a:r>
              <a:rPr lang="sv-SE" sz="1800" dirty="0">
                <a:solidFill>
                  <a:schemeClr val="tx1"/>
                </a:solidFill>
                <a:cs typeface="Arial" panose="020B0604020202020204" pitchFamily="34" charset="0"/>
              </a:rPr>
              <a:t> to come….</a:t>
            </a:r>
          </a:p>
        </p:txBody>
      </p:sp>
      <p:pic>
        <p:nvPicPr>
          <p:cNvPr id="6" name="Picture 5" descr="A yellow and black logo with a person lifting a barbell&#10;&#10;AI-generated content may be incorrect.">
            <a:extLst>
              <a:ext uri="{FF2B5EF4-FFF2-40B4-BE49-F238E27FC236}">
                <a16:creationId xmlns:a16="http://schemas.microsoft.com/office/drawing/2014/main" id="{83173807-23D0-C756-326F-B1AFDA741D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40" y="4851140"/>
            <a:ext cx="2072640" cy="155448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AD5043F-1E78-EB6E-68F6-0826B4F42C7D}"/>
              </a:ext>
            </a:extLst>
          </p:cNvPr>
          <p:cNvSpPr txBox="1">
            <a:spLocks/>
          </p:cNvSpPr>
          <p:nvPr/>
        </p:nvSpPr>
        <p:spPr>
          <a:xfrm>
            <a:off x="599794" y="600557"/>
            <a:ext cx="9236796" cy="484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sv-SE"/>
            </a:defPPr>
            <a:lvl1pPr marL="0" algn="l" defTabSz="9141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9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94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92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89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86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83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68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77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i="1" dirty="0"/>
              <a:t>Industry partners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0B7DF15-054C-6639-CA0D-8812518F6AE8}"/>
              </a:ext>
            </a:extLst>
          </p:cNvPr>
          <p:cNvCxnSpPr/>
          <p:nvPr/>
        </p:nvCxnSpPr>
        <p:spPr>
          <a:xfrm>
            <a:off x="7134045" y="1084997"/>
            <a:ext cx="0" cy="518640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645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DDA62-F33A-2326-F688-FD541677B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hockey players posing for a photo&#10;&#10;AI-generated content may be incorrect.">
            <a:extLst>
              <a:ext uri="{FF2B5EF4-FFF2-40B4-BE49-F238E27FC236}">
                <a16:creationId xmlns:a16="http://schemas.microsoft.com/office/drawing/2014/main" id="{39179044-BF06-9799-6CBA-19CD53E29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94" y="1342272"/>
            <a:ext cx="3926486" cy="2208648"/>
          </a:xfrm>
          <a:prstGeom prst="rect">
            <a:avLst/>
          </a:prstGeom>
        </p:spPr>
      </p:pic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37627266-CE6A-457E-8651-0AAA62998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065" y="2617558"/>
            <a:ext cx="3487455" cy="2053724"/>
          </a:xfrm>
          <a:prstGeom prst="rect">
            <a:avLst/>
          </a:prstGeom>
        </p:spPr>
      </p:pic>
      <p:pic>
        <p:nvPicPr>
          <p:cNvPr id="8" name="Picture 7" descr="Two women holding a trophy&#10;&#10;AI-generated content may be incorrect.">
            <a:extLst>
              <a:ext uri="{FF2B5EF4-FFF2-40B4-BE49-F238E27FC236}">
                <a16:creationId xmlns:a16="http://schemas.microsoft.com/office/drawing/2014/main" id="{1FFD2C73-53C7-6B3C-2386-7CC2C3B89A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79" y="3870005"/>
            <a:ext cx="3928802" cy="2312264"/>
          </a:xfrm>
          <a:prstGeom prst="rect">
            <a:avLst/>
          </a:prstGeom>
        </p:spPr>
      </p:pic>
      <p:pic>
        <p:nvPicPr>
          <p:cNvPr id="10" name="Picture 9" descr="A person playing ping pong&#10;&#10;AI-generated content may be incorrect.">
            <a:extLst>
              <a:ext uri="{FF2B5EF4-FFF2-40B4-BE49-F238E27FC236}">
                <a16:creationId xmlns:a16="http://schemas.microsoft.com/office/drawing/2014/main" id="{03F6DDE6-DE90-F7E2-4769-186C99877B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525" y="2026859"/>
            <a:ext cx="2951970" cy="368629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539C1AE-2C9C-D22A-7699-394EF0081651}"/>
              </a:ext>
            </a:extLst>
          </p:cNvPr>
          <p:cNvSpPr txBox="1">
            <a:spLocks/>
          </p:cNvSpPr>
          <p:nvPr/>
        </p:nvSpPr>
        <p:spPr>
          <a:xfrm>
            <a:off x="599794" y="600557"/>
            <a:ext cx="9236796" cy="484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sv-SE"/>
            </a:defPPr>
            <a:lvl1pPr marL="0" algn="l" defTabSz="9141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9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94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92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89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86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83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68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77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i="1" dirty="0"/>
              <a:t>EVL (upgrading maybe?)</a:t>
            </a:r>
          </a:p>
        </p:txBody>
      </p:sp>
    </p:spTree>
    <p:extLst>
      <p:ext uri="{BB962C8B-B14F-4D97-AF65-F5344CB8AC3E}">
        <p14:creationId xmlns:p14="http://schemas.microsoft.com/office/powerpoint/2010/main" val="4156597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07C80-8161-50B1-0B79-D6016228C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00693-6177-4DAE-ECBC-E4D52833D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94" y="600557"/>
            <a:ext cx="9236796" cy="484440"/>
          </a:xfrm>
        </p:spPr>
        <p:txBody>
          <a:bodyPr>
            <a:normAutofit/>
          </a:bodyPr>
          <a:lstStyle>
            <a:defPPr>
              <a:defRPr lang="sv-SE"/>
            </a:defPPr>
            <a:lvl1pPr marL="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9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94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92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89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86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83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68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77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i="1" dirty="0"/>
              <a:t>Available Resources (upgrading)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54AE2C9-4A5D-F397-6F63-AC4D13E3BFAF}"/>
              </a:ext>
            </a:extLst>
          </p:cNvPr>
          <p:cNvSpPr txBox="1">
            <a:spLocks/>
          </p:cNvSpPr>
          <p:nvPr/>
        </p:nvSpPr>
        <p:spPr>
          <a:xfrm>
            <a:off x="4881503" y="1944431"/>
            <a:ext cx="7165531" cy="3905840"/>
          </a:xfrm>
          <a:prstGeom prst="rect">
            <a:avLst/>
          </a:prstGeom>
        </p:spPr>
        <p:txBody>
          <a:bodyPr/>
          <a:lstStyle>
            <a:lvl1pPr marL="181742" indent="-181742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3455" indent="-181727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5182" indent="-181742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6909" indent="-181727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8636" indent="-181742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9579" indent="-92046" algn="l" defTabSz="45705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5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27657" indent="-88079" algn="l" defTabSz="45705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5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5736" indent="-88079" algn="l" defTabSz="45705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5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7782" indent="-92046" algn="l" defTabSz="45705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5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05" indent="-380905">
              <a:buFont typeface="Arial" panose="020B0604020202020204" pitchFamily="34" charset="0"/>
              <a:buChar char="•"/>
            </a:pPr>
            <a:r>
              <a:rPr lang="sv-SE" sz="2400" dirty="0" err="1"/>
              <a:t>Dedicated</a:t>
            </a:r>
            <a:r>
              <a:rPr lang="sv-SE" sz="2400" dirty="0"/>
              <a:t> </a:t>
            </a:r>
            <a:r>
              <a:rPr lang="sv-SE" sz="2400" b="1" i="1" dirty="0" err="1"/>
              <a:t>molecular</a:t>
            </a:r>
            <a:r>
              <a:rPr lang="sv-SE" sz="2400" b="1" i="1" dirty="0"/>
              <a:t> </a:t>
            </a:r>
            <a:r>
              <a:rPr lang="sv-SE" sz="2400" dirty="0" err="1"/>
              <a:t>laboratory</a:t>
            </a:r>
            <a:r>
              <a:rPr lang="sv-SE" sz="2400" dirty="0"/>
              <a:t> and </a:t>
            </a:r>
            <a:r>
              <a:rPr lang="sv-SE" sz="2400" dirty="0" err="1"/>
              <a:t>col.</a:t>
            </a:r>
            <a:endParaRPr lang="sv-SE" sz="2400" dirty="0"/>
          </a:p>
          <a:p>
            <a:pPr marL="380905" indent="-380905">
              <a:buFont typeface="Arial" panose="020B0604020202020204" pitchFamily="34" charset="0"/>
              <a:buChar char="•"/>
            </a:pPr>
            <a:r>
              <a:rPr lang="sv-SE" sz="2400" dirty="0" err="1"/>
              <a:t>Dedicated</a:t>
            </a:r>
            <a:r>
              <a:rPr lang="sv-SE" sz="2400" dirty="0"/>
              <a:t> </a:t>
            </a:r>
            <a:r>
              <a:rPr lang="sv-SE" sz="2400" b="1" i="1" dirty="0" err="1"/>
              <a:t>physiology</a:t>
            </a:r>
            <a:r>
              <a:rPr lang="sv-SE" sz="2400" b="1" i="1" dirty="0"/>
              <a:t> </a:t>
            </a:r>
            <a:r>
              <a:rPr lang="sv-SE" sz="2400" dirty="0" err="1"/>
              <a:t>laboratory</a:t>
            </a:r>
            <a:r>
              <a:rPr lang="sv-SE" sz="2400" dirty="0"/>
              <a:t> and </a:t>
            </a:r>
            <a:r>
              <a:rPr lang="sv-SE" sz="2400" dirty="0" err="1"/>
              <a:t>col.</a:t>
            </a:r>
            <a:endParaRPr lang="sv-SE" sz="2400" dirty="0"/>
          </a:p>
          <a:p>
            <a:pPr marL="380905" indent="-380905">
              <a:buFont typeface="Arial" panose="020B0604020202020204" pitchFamily="34" charset="0"/>
              <a:buChar char="•"/>
            </a:pPr>
            <a:r>
              <a:rPr lang="sv-SE" sz="2400" dirty="0" err="1"/>
              <a:t>Dedicated</a:t>
            </a:r>
            <a:r>
              <a:rPr lang="sv-SE" sz="2400" dirty="0"/>
              <a:t> </a:t>
            </a:r>
            <a:r>
              <a:rPr lang="sv-SE" sz="2400" b="1" i="1" dirty="0" err="1"/>
              <a:t>recovery</a:t>
            </a:r>
            <a:r>
              <a:rPr lang="sv-SE" sz="2400" b="1" i="1" dirty="0"/>
              <a:t> </a:t>
            </a:r>
            <a:r>
              <a:rPr lang="sv-SE" sz="2400" dirty="0"/>
              <a:t>/ BC </a:t>
            </a:r>
            <a:r>
              <a:rPr lang="sv-SE" sz="2400" dirty="0" err="1"/>
              <a:t>room</a:t>
            </a:r>
            <a:endParaRPr lang="sv-SE" sz="2400" dirty="0"/>
          </a:p>
          <a:p>
            <a:pPr marL="380905" indent="-380905">
              <a:buFont typeface="Arial" panose="020B0604020202020204" pitchFamily="34" charset="0"/>
              <a:buChar char="•"/>
            </a:pPr>
            <a:r>
              <a:rPr lang="sv-SE" sz="2400" b="1" i="1" dirty="0"/>
              <a:t>Portable</a:t>
            </a:r>
            <a:r>
              <a:rPr lang="sv-SE" sz="2400" dirty="0"/>
              <a:t> </a:t>
            </a:r>
            <a:r>
              <a:rPr lang="sv-SE" sz="2400" dirty="0" err="1"/>
              <a:t>testing</a:t>
            </a:r>
            <a:r>
              <a:rPr lang="sv-SE" sz="2400" dirty="0"/>
              <a:t> </a:t>
            </a:r>
            <a:r>
              <a:rPr lang="sv-SE" sz="2400" dirty="0" err="1"/>
              <a:t>capabilities</a:t>
            </a:r>
            <a:endParaRPr lang="sv-SE" sz="2400" dirty="0"/>
          </a:p>
          <a:p>
            <a:pPr marL="380905" indent="-380905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380905" indent="-380905">
              <a:buFont typeface="Arial" panose="020B0604020202020204" pitchFamily="34" charset="0"/>
              <a:buChar char="•"/>
            </a:pPr>
            <a:r>
              <a:rPr lang="sv-SE" sz="2400" dirty="0" err="1"/>
              <a:t>Possibility</a:t>
            </a:r>
            <a:r>
              <a:rPr lang="sv-SE" sz="2400" dirty="0"/>
              <a:t> to </a:t>
            </a:r>
            <a:r>
              <a:rPr lang="sv-SE" sz="2400" dirty="0" err="1"/>
              <a:t>complement</a:t>
            </a:r>
            <a:r>
              <a:rPr lang="sv-SE" sz="2400" dirty="0"/>
              <a:t> </a:t>
            </a:r>
            <a:r>
              <a:rPr lang="sv-SE" sz="2400" dirty="0" err="1"/>
              <a:t>with</a:t>
            </a:r>
            <a:r>
              <a:rPr lang="sv-SE" sz="2400" dirty="0"/>
              <a:t> </a:t>
            </a:r>
            <a:r>
              <a:rPr lang="sv-SE" sz="2400" dirty="0" err="1"/>
              <a:t>Internationalization</a:t>
            </a:r>
            <a:r>
              <a:rPr lang="sv-SE" sz="2400" dirty="0"/>
              <a:t> and Research support </a:t>
            </a:r>
            <a:r>
              <a:rPr lang="sv-SE" sz="2400" dirty="0" err="1"/>
              <a:t>internally</a:t>
            </a:r>
            <a:endParaRPr lang="sv-SE" sz="2400" dirty="0"/>
          </a:p>
        </p:txBody>
      </p:sp>
      <p:pic>
        <p:nvPicPr>
          <p:cNvPr id="1026" name="Picture 2" descr="No alternative text description for this image">
            <a:extLst>
              <a:ext uri="{FF2B5EF4-FFF2-40B4-BE49-F238E27FC236}">
                <a16:creationId xmlns:a16="http://schemas.microsoft.com/office/drawing/2014/main" id="{E40ACA4A-5E9F-B2DE-D570-80B0CAB62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35" y="1417134"/>
            <a:ext cx="3402516" cy="453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692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74413-D8A0-EBC8-56BC-E01A61223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B67C1-8722-DB0A-FAA4-4CBC054E1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94" y="600557"/>
            <a:ext cx="9236796" cy="484440"/>
          </a:xfrm>
        </p:spPr>
        <p:txBody>
          <a:bodyPr>
            <a:normAutofit/>
          </a:bodyPr>
          <a:lstStyle>
            <a:defPPr>
              <a:defRPr lang="sv-SE"/>
            </a:defPPr>
            <a:lvl1pPr marL="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9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94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92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89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86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83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68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77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i="1" dirty="0"/>
              <a:t>Contribution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C26820A-6F3C-EF04-22C0-D047123E2D65}"/>
              </a:ext>
            </a:extLst>
          </p:cNvPr>
          <p:cNvSpPr txBox="1">
            <a:spLocks/>
          </p:cNvSpPr>
          <p:nvPr/>
        </p:nvSpPr>
        <p:spPr>
          <a:xfrm>
            <a:off x="5723716" y="1464929"/>
            <a:ext cx="6033387" cy="4289100"/>
          </a:xfrm>
          <a:prstGeom prst="rect">
            <a:avLst/>
          </a:prstGeom>
        </p:spPr>
        <p:txBody>
          <a:bodyPr/>
          <a:lstStyle>
            <a:lvl1pPr marL="181742" indent="-181742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3455" indent="-181727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5182" indent="-181742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6909" indent="-181727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8636" indent="-181742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9579" indent="-92046" algn="l" defTabSz="45705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5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27657" indent="-88079" algn="l" defTabSz="45705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5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5736" indent="-88079" algn="l" defTabSz="45705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5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7782" indent="-92046" algn="l" defTabSz="45705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5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b="1" i="1" dirty="0" err="1"/>
              <a:t>Education</a:t>
            </a:r>
            <a:endParaRPr lang="sv-SE" sz="2400" b="1" i="1" dirty="0"/>
          </a:p>
          <a:p>
            <a:pPr marL="380905" indent="-380905">
              <a:buFont typeface="Arial" panose="020B0604020202020204" pitchFamily="34" charset="0"/>
              <a:buChar char="•"/>
            </a:pPr>
            <a:r>
              <a:rPr lang="sv-SE" sz="2400" dirty="0"/>
              <a:t>Integration from </a:t>
            </a:r>
            <a:r>
              <a:rPr lang="sv-SE" sz="2400" dirty="0" err="1"/>
              <a:t>undergraduate</a:t>
            </a:r>
            <a:r>
              <a:rPr lang="sv-SE" sz="2400" dirty="0"/>
              <a:t> to PhD </a:t>
            </a:r>
            <a:r>
              <a:rPr lang="sv-SE" sz="2400" dirty="0" err="1"/>
              <a:t>level</a:t>
            </a:r>
            <a:endParaRPr lang="sv-SE" sz="2400" dirty="0"/>
          </a:p>
          <a:p>
            <a:pPr marL="562618" lvl="1" indent="-380905">
              <a:buFont typeface="Arial" panose="020B0604020202020204" pitchFamily="34" charset="0"/>
              <a:buChar char="•"/>
            </a:pPr>
            <a:r>
              <a:rPr lang="sv-SE" sz="2200" dirty="0" err="1"/>
              <a:t>Dedicated</a:t>
            </a:r>
            <a:r>
              <a:rPr lang="sv-SE" sz="2200" dirty="0"/>
              <a:t> </a:t>
            </a:r>
            <a:r>
              <a:rPr lang="sv-SE" sz="2200" dirty="0" err="1"/>
              <a:t>course</a:t>
            </a:r>
            <a:r>
              <a:rPr lang="sv-SE" sz="2200" dirty="0"/>
              <a:t> on </a:t>
            </a:r>
            <a:r>
              <a:rPr lang="sv-SE" sz="2200" dirty="0" err="1"/>
              <a:t>testing</a:t>
            </a:r>
            <a:r>
              <a:rPr lang="sv-SE" sz="2200" dirty="0"/>
              <a:t> and data </a:t>
            </a:r>
            <a:r>
              <a:rPr lang="sv-SE" sz="2200" dirty="0" err="1"/>
              <a:t>visualisation</a:t>
            </a:r>
            <a:endParaRPr lang="sv-SE" sz="2200" dirty="0"/>
          </a:p>
          <a:p>
            <a:pPr marL="562618" lvl="1" indent="-380905">
              <a:buFont typeface="Arial" panose="020B0604020202020204" pitchFamily="34" charset="0"/>
              <a:buChar char="•"/>
            </a:pPr>
            <a:r>
              <a:rPr lang="sv-SE" sz="2200" dirty="0"/>
              <a:t>VFU</a:t>
            </a:r>
          </a:p>
          <a:p>
            <a:pPr marL="562618" lvl="1" indent="-380905">
              <a:buFont typeface="Arial" panose="020B0604020202020204" pitchFamily="34" charset="0"/>
              <a:buChar char="•"/>
            </a:pPr>
            <a:r>
              <a:rPr lang="sv-SE" sz="2200" dirty="0" err="1"/>
              <a:t>Thesis</a:t>
            </a:r>
            <a:r>
              <a:rPr lang="sv-SE" sz="2200" dirty="0"/>
              <a:t> (Master and </a:t>
            </a:r>
            <a:r>
              <a:rPr lang="sv-SE" sz="2200" dirty="0" err="1"/>
              <a:t>bachelor</a:t>
            </a:r>
            <a:r>
              <a:rPr lang="sv-SE" sz="2200" dirty="0"/>
              <a:t>)</a:t>
            </a:r>
          </a:p>
          <a:p>
            <a:pPr marL="562618" lvl="1" indent="-380905">
              <a:buFont typeface="Arial" panose="020B0604020202020204" pitchFamily="34" charset="0"/>
              <a:buChar char="•"/>
            </a:pPr>
            <a:r>
              <a:rPr lang="sv-SE" sz="2200" dirty="0"/>
              <a:t>Digital </a:t>
            </a:r>
            <a:r>
              <a:rPr lang="sv-SE" sz="2200" dirty="0" err="1"/>
              <a:t>courses</a:t>
            </a:r>
            <a:endParaRPr lang="sv-SE" sz="2200" dirty="0"/>
          </a:p>
        </p:txBody>
      </p:sp>
      <p:pic>
        <p:nvPicPr>
          <p:cNvPr id="5" name="Picture 4" descr="A group of people in a gym&#10;&#10;AI-generated content may be incorrect.">
            <a:extLst>
              <a:ext uri="{FF2B5EF4-FFF2-40B4-BE49-F238E27FC236}">
                <a16:creationId xmlns:a16="http://schemas.microsoft.com/office/drawing/2014/main" id="{09E977F6-9E1F-EF42-B284-F6DA964E07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4"/>
          <a:stretch>
            <a:fillRect/>
          </a:stretch>
        </p:blipFill>
        <p:spPr>
          <a:xfrm>
            <a:off x="618731" y="2438266"/>
            <a:ext cx="4599461" cy="234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33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436E8-A048-630F-6EC0-AA99B120D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F129E-05BD-ECC3-163F-8CB61214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94" y="600557"/>
            <a:ext cx="9236796" cy="484440"/>
          </a:xfrm>
        </p:spPr>
        <p:txBody>
          <a:bodyPr>
            <a:normAutofit/>
          </a:bodyPr>
          <a:lstStyle>
            <a:defPPr>
              <a:defRPr lang="sv-SE"/>
            </a:defPPr>
            <a:lvl1pPr marL="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9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94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92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89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86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83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680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778" algn="l" defTabSz="91419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i="1" dirty="0"/>
              <a:t>Contribution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622179-6F96-D64E-22C8-D61A6B928FAC}"/>
              </a:ext>
            </a:extLst>
          </p:cNvPr>
          <p:cNvSpPr txBox="1">
            <a:spLocks/>
          </p:cNvSpPr>
          <p:nvPr/>
        </p:nvSpPr>
        <p:spPr>
          <a:xfrm>
            <a:off x="599794" y="2488782"/>
            <a:ext cx="5604361" cy="2808048"/>
          </a:xfrm>
          <a:prstGeom prst="rect">
            <a:avLst/>
          </a:prstGeom>
        </p:spPr>
        <p:txBody>
          <a:bodyPr/>
          <a:lstStyle>
            <a:lvl1pPr marL="181742" indent="-181742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3455" indent="-181727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5182" indent="-181742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6909" indent="-181727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8636" indent="-181742" algn="l" defTabSz="45705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accent1"/>
              </a:buClr>
              <a:buSzPct val="90000"/>
              <a:buFont typeface="Trade Gothic Next" panose="020B05030403030200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9579" indent="-92046" algn="l" defTabSz="45705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5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27657" indent="-88079" algn="l" defTabSz="45705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5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5736" indent="-88079" algn="l" defTabSz="45705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5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7782" indent="-92046" algn="l" defTabSz="45705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5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b="1" i="1" dirty="0"/>
              <a:t>Research</a:t>
            </a:r>
          </a:p>
          <a:p>
            <a:pPr marL="380905" indent="-380905">
              <a:buFont typeface="Arial" panose="020B0604020202020204" pitchFamily="34" charset="0"/>
              <a:buChar char="•"/>
            </a:pPr>
            <a:r>
              <a:rPr lang="sv-SE" sz="2400" dirty="0" err="1"/>
              <a:t>Training</a:t>
            </a:r>
            <a:r>
              <a:rPr lang="sv-SE" sz="2400" dirty="0"/>
              <a:t> </a:t>
            </a:r>
            <a:r>
              <a:rPr lang="sv-SE" sz="2400" dirty="0" err="1"/>
              <a:t>monitoring</a:t>
            </a:r>
            <a:r>
              <a:rPr lang="sv-SE" sz="2400" dirty="0"/>
              <a:t> (team sport)</a:t>
            </a:r>
          </a:p>
          <a:p>
            <a:pPr marL="380905" indent="-380905">
              <a:buFont typeface="Arial" panose="020B0604020202020204" pitchFamily="34" charset="0"/>
              <a:buChar char="•"/>
            </a:pPr>
            <a:r>
              <a:rPr lang="sv-SE" sz="2400" dirty="0" err="1"/>
              <a:t>Recovery</a:t>
            </a:r>
            <a:r>
              <a:rPr lang="sv-SE" sz="2400" dirty="0"/>
              <a:t> </a:t>
            </a:r>
            <a:r>
              <a:rPr lang="sv-SE" sz="2400" dirty="0" err="1"/>
              <a:t>monitoring</a:t>
            </a:r>
            <a:endParaRPr lang="sv-SE" sz="2400" dirty="0"/>
          </a:p>
          <a:p>
            <a:pPr marL="380905" indent="-380905">
              <a:buFont typeface="Arial" panose="020B0604020202020204" pitchFamily="34" charset="0"/>
              <a:buChar char="•"/>
            </a:pPr>
            <a:r>
              <a:rPr lang="sv-SE" sz="2400" dirty="0" err="1"/>
              <a:t>Female</a:t>
            </a:r>
            <a:r>
              <a:rPr lang="sv-SE" sz="2400" dirty="0"/>
              <a:t> </a:t>
            </a:r>
            <a:r>
              <a:rPr lang="sv-SE" sz="2400" dirty="0" err="1"/>
              <a:t>physiology</a:t>
            </a:r>
            <a:endParaRPr lang="sv-SE" sz="2400" dirty="0"/>
          </a:p>
          <a:p>
            <a:pPr marL="380905" indent="-380905">
              <a:buFont typeface="Arial" panose="020B0604020202020204" pitchFamily="34" charset="0"/>
              <a:buChar char="•"/>
            </a:pPr>
            <a:r>
              <a:rPr lang="sv-SE" sz="2400" dirty="0" err="1"/>
              <a:t>Performance</a:t>
            </a:r>
            <a:r>
              <a:rPr lang="sv-SE" sz="2400" dirty="0"/>
              <a:t> </a:t>
            </a:r>
            <a:r>
              <a:rPr lang="sv-SE" sz="2400" dirty="0" err="1"/>
              <a:t>enhancement</a:t>
            </a:r>
            <a:endParaRPr lang="sv-SE" sz="2400" dirty="0"/>
          </a:p>
        </p:txBody>
      </p:sp>
      <p:pic>
        <p:nvPicPr>
          <p:cNvPr id="4" name="Picture 3" descr="A person lifting a barbell&#10;&#10;AI-generated content may be incorrect.">
            <a:extLst>
              <a:ext uri="{FF2B5EF4-FFF2-40B4-BE49-F238E27FC236}">
                <a16:creationId xmlns:a16="http://schemas.microsoft.com/office/drawing/2014/main" id="{B79A7F8D-14B0-F1DE-D400-1E35CEC3C5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0401" r="6981" b="1"/>
          <a:stretch/>
        </p:blipFill>
        <p:spPr>
          <a:xfrm>
            <a:off x="7191639" y="1527717"/>
            <a:ext cx="5000362" cy="5330283"/>
          </a:xfrm>
          <a:custGeom>
            <a:avLst/>
            <a:gdLst>
              <a:gd name="connsiteX0" fmla="*/ 0 w 9633930"/>
              <a:gd name="connsiteY0" fmla="*/ 0 h 10267494"/>
              <a:gd name="connsiteX1" fmla="*/ 9633930 w 9633930"/>
              <a:gd name="connsiteY1" fmla="*/ 0 h 10267494"/>
              <a:gd name="connsiteX2" fmla="*/ 9633930 w 9633930"/>
              <a:gd name="connsiteY2" fmla="*/ 10267494 h 10267494"/>
              <a:gd name="connsiteX3" fmla="*/ 1382280 w 9633930"/>
              <a:gd name="connsiteY3" fmla="*/ 10267494 h 10267494"/>
              <a:gd name="connsiteX4" fmla="*/ 1380255 w 9633930"/>
              <a:gd name="connsiteY4" fmla="*/ 10262964 h 10267494"/>
              <a:gd name="connsiteX5" fmla="*/ 567924 w 9633930"/>
              <a:gd name="connsiteY5" fmla="*/ 6875212 h 10267494"/>
              <a:gd name="connsiteX6" fmla="*/ 15 w 9633930"/>
              <a:gd name="connsiteY6" fmla="*/ 1792 h 1026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33930" h="10267494">
                <a:moveTo>
                  <a:pt x="0" y="0"/>
                </a:moveTo>
                <a:lnTo>
                  <a:pt x="9633930" y="0"/>
                </a:lnTo>
                <a:lnTo>
                  <a:pt x="9633930" y="10267494"/>
                </a:lnTo>
                <a:lnTo>
                  <a:pt x="1382280" y="10267494"/>
                </a:lnTo>
                <a:lnTo>
                  <a:pt x="1380255" y="10262964"/>
                </a:lnTo>
                <a:cubicBezTo>
                  <a:pt x="1347881" y="10188484"/>
                  <a:pt x="1073101" y="9510303"/>
                  <a:pt x="567924" y="6875212"/>
                </a:cubicBezTo>
                <a:cubicBezTo>
                  <a:pt x="45909" y="4152285"/>
                  <a:pt x="2235" y="243436"/>
                  <a:pt x="15" y="1792"/>
                </a:cubicBezTo>
                <a:close/>
              </a:path>
            </a:pathLst>
          </a:cu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B7A82A-C8F2-BE3E-AFC0-2E32D931FB7F}"/>
              </a:ext>
            </a:extLst>
          </p:cNvPr>
          <p:cNvSpPr txBox="1"/>
          <p:nvPr/>
        </p:nvSpPr>
        <p:spPr>
          <a:xfrm>
            <a:off x="9677709" y="6605630"/>
            <a:ext cx="2514291" cy="262857"/>
          </a:xfrm>
          <a:prstGeom prst="rect">
            <a:avLst/>
          </a:prstGeom>
          <a:solidFill>
            <a:srgbClr val="000000"/>
          </a:solidFill>
        </p:spPr>
        <p:txBody>
          <a:bodyPr wrap="square" lIns="72000" tIns="72000" rIns="72000" bIns="72000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sv-SE" sz="700">
                <a:solidFill>
                  <a:srgbClr val="FFFFFF"/>
                </a:solidFill>
                <a:hlinkClick r:id="rId4" tooltip="https://www.mundofitness.com/las-sentadillas-y-el-peso-muerto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sv-SE" sz="700">
                <a:solidFill>
                  <a:srgbClr val="FFFFFF"/>
                </a:solidFill>
              </a:rPr>
              <a:t> by Unknown Author is licensed under </a:t>
            </a:r>
            <a:r>
              <a:rPr lang="sv-SE" sz="700">
                <a:solidFill>
                  <a:srgbClr val="FFFFFF"/>
                </a:solidFill>
                <a:hlinkClick r:id="rId5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sv-SE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277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. Ljust tema">
  <a:themeElements>
    <a:clrScheme name="Örebro uni 2">
      <a:dk1>
        <a:sysClr val="windowText" lastClr="000000"/>
      </a:dk1>
      <a:lt1>
        <a:sysClr val="window" lastClr="FFFFFF"/>
      </a:lt1>
      <a:dk2>
        <a:srgbClr val="133455"/>
      </a:dk2>
      <a:lt2>
        <a:srgbClr val="FFFFFF"/>
      </a:lt2>
      <a:accent1>
        <a:srgbClr val="133455"/>
      </a:accent1>
      <a:accent2>
        <a:srgbClr val="3282BE"/>
      </a:accent2>
      <a:accent3>
        <a:srgbClr val="BE281B"/>
      </a:accent3>
      <a:accent4>
        <a:srgbClr val="F7A609"/>
      </a:accent4>
      <a:accent5>
        <a:srgbClr val="006F41"/>
      </a:accent5>
      <a:accent6>
        <a:srgbClr val="732E76"/>
      </a:accent6>
      <a:hlink>
        <a:srgbClr val="0000FF"/>
      </a:hlink>
      <a:folHlink>
        <a:srgbClr val="800080"/>
      </a:folHlink>
    </a:clrScheme>
    <a:fontScheme name="Örebro teckensnitt">
      <a:majorFont>
        <a:latin typeface="Trade Gothic Next HvyCd"/>
        <a:ea typeface=""/>
        <a:cs typeface=""/>
      </a:majorFont>
      <a:minorFont>
        <a:latin typeface="Trade Gothic N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200" dirty="0" smtClean="0">
            <a:solidFill>
              <a:schemeClr val="bg1"/>
            </a:solidFill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spAutoFit/>
      </a:bodyPr>
      <a:lstStyle>
        <a:defPPr algn="l">
          <a:defRPr sz="1200" dirty="0" smtClean="0">
            <a:solidFill>
              <a:schemeClr val="accent1"/>
            </a:solidFill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41009_Örebro universitet.potx" id="{5615C60A-CA98-4C91-858B-D6F953E0D5D7}" vid="{54F2EB8A-8FAE-481E-8FB8-D9E4E10BFE9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  <wetp:taskpane dockstate="right" visibility="0" width="350" row="2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1D725577-5329-492D-BB37-EA8954B8F8E1}">
  <we:reference id="33491e4f-5d38-4c24-85cb-c5144f8a0d2f" version="1.0.0.0" store="EXCatalog" storeType="EXCatalog"/>
  <we:alternateReferences/>
  <we:properties>
    <we:property name="Office.AutoShowTaskpaneWithDocument" value="false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1B3DB479-F9E6-481F-B190-9A53CD45E2C4}">
  <we:reference id="WA200006038" version="1.0.0.4" store="Omex" storeType="OMEX"/>
  <we:alternateReferences>
    <we:reference id="WA200006038" version="1.0.0.4" store="WA20000603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194</Words>
  <Application>Microsoft Office PowerPoint</Application>
  <PresentationFormat>Widescreen</PresentationFormat>
  <Paragraphs>54</Paragraphs>
  <Slides>13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2. Ljust tema</vt:lpstr>
      <vt:lpstr>Örebro University</vt:lpstr>
      <vt:lpstr>PowerPoint Presentation</vt:lpstr>
      <vt:lpstr>Sport Division at Örebro University</vt:lpstr>
      <vt:lpstr>Sport Division at Örebro University</vt:lpstr>
      <vt:lpstr>Sport Unit within the School of Health</vt:lpstr>
      <vt:lpstr>Sport Unit within the School of Health</vt:lpstr>
      <vt:lpstr>Area of Expertise (for Nordplus)</vt:lpstr>
      <vt:lpstr>Sport Unit within the School of Health</vt:lpstr>
      <vt:lpstr>PowerPoint Presentation</vt:lpstr>
      <vt:lpstr>PowerPoint Presentation</vt:lpstr>
      <vt:lpstr>Available Resources (upgrading)</vt:lpstr>
      <vt:lpstr>Contribution</vt:lpstr>
      <vt:lpstr>Contribution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Diego Montiel</dc:creator>
  <cp:lastModifiedBy>Diego Montiel</cp:lastModifiedBy>
  <cp:revision>8</cp:revision>
  <dcterms:created xsi:type="dcterms:W3CDTF">2025-11-03T04:45:17Z</dcterms:created>
  <dcterms:modified xsi:type="dcterms:W3CDTF">2025-12-15T14:11:00Z</dcterms:modified>
</cp:coreProperties>
</file>