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67" r:id="rId3"/>
    <p:sldId id="257" r:id="rId4"/>
    <p:sldId id="266" r:id="rId5"/>
    <p:sldId id="262" r:id="rId6"/>
    <p:sldId id="260" r:id="rId7"/>
    <p:sldId id="264" r:id="rId8"/>
    <p:sldId id="265" r:id="rId9"/>
  </p:sldIdLst>
  <p:sldSz cx="14630400" cy="8229600"/>
  <p:notesSz cx="8229600" cy="14630400"/>
  <p:embeddedFontLst>
    <p:embeddedFont>
      <p:font typeface="Montserrat Bold" panose="00000800000000000000" pitchFamily="2" charset="0"/>
      <p:bold r:id="rId11"/>
    </p:embeddedFont>
    <p:embeddedFont>
      <p:font typeface="Source Sans 3" panose="020B0604020202020204" charset="0"/>
      <p:regular r:id="rId12"/>
    </p:embeddedFont>
  </p:embeddedFontLst>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5097" autoAdjust="0"/>
  </p:normalViewPr>
  <p:slideViewPr>
    <p:cSldViewPr snapToGrid="0" snapToObjects="1">
      <p:cViewPr varScale="1">
        <p:scale>
          <a:sx n="63" d="100"/>
          <a:sy n="63" d="100"/>
        </p:scale>
        <p:origin x="87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9505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EC0D3-B4E9-A9A2-E5A8-7D870875BD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E49618-F0CE-6BA6-C5E4-7DE8BCA176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0FD1DB-8FA5-7F2A-83B8-E24934B556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2938C4-34A0-4962-A522-CDB735518538}"/>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245048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EDED"/>
          </a:solidFill>
          <a:ln/>
        </p:spPr>
        <p:txBody>
          <a:bodyPr/>
          <a:lstStyle/>
          <a:p>
            <a:endParaRPr lang="lt-LT"/>
          </a:p>
        </p:txBody>
      </p:sp>
      <p:sp>
        <p:nvSpPr>
          <p:cNvPr id="3" name="Shape 1"/>
          <p:cNvSpPr/>
          <p:nvPr/>
        </p:nvSpPr>
        <p:spPr>
          <a:xfrm>
            <a:off x="0" y="0"/>
            <a:ext cx="14630400" cy="8229600"/>
          </a:xfrm>
          <a:prstGeom prst="rect">
            <a:avLst/>
          </a:prstGeom>
          <a:solidFill>
            <a:srgbClr val="FFFFFF"/>
          </a:solidFill>
          <a:ln/>
        </p:spPr>
        <p:txBody>
          <a:bodyPr/>
          <a:lstStyle/>
          <a:p>
            <a:endParaRPr lang="lt-LT"/>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EDED"/>
          </a:solidFill>
          <a:ln/>
        </p:spPr>
        <p:txBody>
          <a:bodyPr/>
          <a:lstStyle/>
          <a:p>
            <a:endParaRPr lang="lt-LT"/>
          </a:p>
        </p:txBody>
      </p:sp>
      <p:sp>
        <p:nvSpPr>
          <p:cNvPr id="3" name="Shape 1"/>
          <p:cNvSpPr/>
          <p:nvPr/>
        </p:nvSpPr>
        <p:spPr>
          <a:xfrm>
            <a:off x="0" y="0"/>
            <a:ext cx="14630400" cy="8229600"/>
          </a:xfrm>
          <a:prstGeom prst="rect">
            <a:avLst/>
          </a:prstGeom>
          <a:solidFill>
            <a:srgbClr val="FFFFFF"/>
          </a:solidFill>
          <a:ln/>
        </p:spPr>
        <p:txBody>
          <a:bodyPr/>
          <a:lstStyle/>
          <a:p>
            <a:endParaRPr lang="lt-LT"/>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EDED"/>
          </a:solidFill>
          <a:ln/>
        </p:spPr>
        <p:txBody>
          <a:bodyPr/>
          <a:lstStyle/>
          <a:p>
            <a:endParaRPr lang="lt-LT"/>
          </a:p>
        </p:txBody>
      </p:sp>
      <p:sp>
        <p:nvSpPr>
          <p:cNvPr id="3" name="Shape 1"/>
          <p:cNvSpPr/>
          <p:nvPr/>
        </p:nvSpPr>
        <p:spPr>
          <a:xfrm>
            <a:off x="0" y="0"/>
            <a:ext cx="14630400" cy="8229600"/>
          </a:xfrm>
          <a:prstGeom prst="rect">
            <a:avLst/>
          </a:prstGeom>
          <a:solidFill>
            <a:srgbClr val="FFFFFF"/>
          </a:solidFill>
          <a:ln/>
        </p:spPr>
        <p:txBody>
          <a:bodyPr/>
          <a:lstStyle/>
          <a:p>
            <a:endParaRPr lang="lt-LT"/>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EDED"/>
          </a:solidFill>
          <a:ln/>
        </p:spPr>
        <p:txBody>
          <a:bodyPr/>
          <a:lstStyle/>
          <a:p>
            <a:endParaRPr lang="lt-LT"/>
          </a:p>
        </p:txBody>
      </p:sp>
      <p:sp>
        <p:nvSpPr>
          <p:cNvPr id="3" name="Shape 1"/>
          <p:cNvSpPr/>
          <p:nvPr/>
        </p:nvSpPr>
        <p:spPr>
          <a:xfrm>
            <a:off x="0" y="0"/>
            <a:ext cx="14630400" cy="8229600"/>
          </a:xfrm>
          <a:prstGeom prst="rect">
            <a:avLst/>
          </a:prstGeom>
          <a:solidFill>
            <a:srgbClr val="FFFFFF"/>
          </a:solidFill>
          <a:ln/>
        </p:spPr>
        <p:txBody>
          <a:bodyPr/>
          <a:lstStyle/>
          <a:p>
            <a:endParaRPr lang="lt-LT"/>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EDED"/>
          </a:solidFill>
          <a:ln/>
        </p:spPr>
        <p:txBody>
          <a:bodyPr/>
          <a:lstStyle/>
          <a:p>
            <a:endParaRPr lang="lt-LT"/>
          </a:p>
        </p:txBody>
      </p:sp>
      <p:sp>
        <p:nvSpPr>
          <p:cNvPr id="3" name="Shape 1"/>
          <p:cNvSpPr/>
          <p:nvPr/>
        </p:nvSpPr>
        <p:spPr>
          <a:xfrm>
            <a:off x="0" y="0"/>
            <a:ext cx="14630400" cy="8229600"/>
          </a:xfrm>
          <a:prstGeom prst="rect">
            <a:avLst/>
          </a:prstGeom>
          <a:solidFill>
            <a:srgbClr val="FFFFFF"/>
          </a:solidFill>
          <a:ln/>
        </p:spPr>
        <p:txBody>
          <a:bodyPr/>
          <a:lstStyle/>
          <a:p>
            <a:endParaRPr lang="lt-LT"/>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EDED"/>
          </a:solidFill>
          <a:ln/>
        </p:spPr>
        <p:txBody>
          <a:bodyPr/>
          <a:lstStyle/>
          <a:p>
            <a:endParaRPr lang="lt-LT"/>
          </a:p>
        </p:txBody>
      </p:sp>
      <p:sp>
        <p:nvSpPr>
          <p:cNvPr id="3" name="Shape 1"/>
          <p:cNvSpPr/>
          <p:nvPr/>
        </p:nvSpPr>
        <p:spPr>
          <a:xfrm>
            <a:off x="0" y="0"/>
            <a:ext cx="14630400" cy="8229600"/>
          </a:xfrm>
          <a:prstGeom prst="rect">
            <a:avLst/>
          </a:prstGeom>
          <a:solidFill>
            <a:srgbClr val="FFFFFF"/>
          </a:solidFill>
          <a:ln/>
        </p:spPr>
        <p:txBody>
          <a:bodyPr/>
          <a:lstStyle/>
          <a:p>
            <a:endParaRPr lang="lt-LT"/>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EDED"/>
          </a:solidFill>
          <a:ln/>
        </p:spPr>
        <p:txBody>
          <a:bodyPr/>
          <a:lstStyle/>
          <a:p>
            <a:endParaRPr lang="lt-LT"/>
          </a:p>
        </p:txBody>
      </p:sp>
      <p:sp>
        <p:nvSpPr>
          <p:cNvPr id="3" name="Shape 1"/>
          <p:cNvSpPr/>
          <p:nvPr/>
        </p:nvSpPr>
        <p:spPr>
          <a:xfrm>
            <a:off x="0" y="0"/>
            <a:ext cx="14630400" cy="8229600"/>
          </a:xfrm>
          <a:prstGeom prst="rect">
            <a:avLst/>
          </a:prstGeom>
          <a:solidFill>
            <a:srgbClr val="FFFFFF"/>
          </a:solidFill>
          <a:ln/>
        </p:spPr>
        <p:txBody>
          <a:bodyPr/>
          <a:lstStyle/>
          <a:p>
            <a:endParaRPr lang="lt-LT"/>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EDED"/>
          </a:solidFill>
          <a:ln/>
        </p:spPr>
        <p:txBody>
          <a:bodyPr/>
          <a:lstStyle/>
          <a:p>
            <a:endParaRPr lang="lt-LT"/>
          </a:p>
        </p:txBody>
      </p:sp>
      <p:sp>
        <p:nvSpPr>
          <p:cNvPr id="3" name="Shape 1"/>
          <p:cNvSpPr/>
          <p:nvPr/>
        </p:nvSpPr>
        <p:spPr>
          <a:xfrm>
            <a:off x="0" y="0"/>
            <a:ext cx="14630400" cy="8229600"/>
          </a:xfrm>
          <a:prstGeom prst="rect">
            <a:avLst/>
          </a:prstGeom>
          <a:solidFill>
            <a:srgbClr val="FFFFFF"/>
          </a:solidFill>
          <a:ln/>
        </p:spPr>
        <p:txBody>
          <a:bodyPr/>
          <a:lstStyle/>
          <a:p>
            <a:endParaRPr lang="lt-LT"/>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EDED"/>
          </a:solidFill>
          <a:ln/>
        </p:spPr>
        <p:txBody>
          <a:bodyPr/>
          <a:lstStyle/>
          <a:p>
            <a:endParaRPr lang="lt-LT"/>
          </a:p>
        </p:txBody>
      </p:sp>
      <p:sp>
        <p:nvSpPr>
          <p:cNvPr id="3" name="Shape 1"/>
          <p:cNvSpPr/>
          <p:nvPr/>
        </p:nvSpPr>
        <p:spPr>
          <a:xfrm>
            <a:off x="0" y="0"/>
            <a:ext cx="14630400" cy="8229600"/>
          </a:xfrm>
          <a:prstGeom prst="rect">
            <a:avLst/>
          </a:prstGeom>
          <a:solidFill>
            <a:srgbClr val="FFFFFF"/>
          </a:solidFill>
          <a:ln/>
        </p:spPr>
        <p:txBody>
          <a:bodyPr/>
          <a:lstStyle/>
          <a:p>
            <a:endParaRPr lang="lt-LT"/>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EDED"/>
          </a:solidFill>
          <a:ln/>
        </p:spPr>
        <p:txBody>
          <a:bodyPr/>
          <a:lstStyle/>
          <a:p>
            <a:endParaRPr lang="lt-LT"/>
          </a:p>
        </p:txBody>
      </p:sp>
      <p:sp>
        <p:nvSpPr>
          <p:cNvPr id="3" name="Shape 1"/>
          <p:cNvSpPr/>
          <p:nvPr/>
        </p:nvSpPr>
        <p:spPr>
          <a:xfrm>
            <a:off x="0" y="0"/>
            <a:ext cx="14630400" cy="8229600"/>
          </a:xfrm>
          <a:prstGeom prst="rect">
            <a:avLst/>
          </a:prstGeom>
          <a:solidFill>
            <a:srgbClr val="FFFFFF"/>
          </a:solidFill>
          <a:ln/>
        </p:spPr>
        <p:txBody>
          <a:bodyPr/>
          <a:lstStyle/>
          <a:p>
            <a:endParaRPr lang="lt-LT"/>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jpe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4.png"/><Relationship Id="rId11" Type="http://schemas.openxmlformats.org/officeDocument/2006/relationships/image" Target="../media/image19.jpeg"/><Relationship Id="rId5" Type="http://schemas.openxmlformats.org/officeDocument/2006/relationships/image" Target="../media/image13.pn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jpeg"/><Relationship Id="rId14" Type="http://schemas.openxmlformats.org/officeDocument/2006/relationships/image" Target="../media/image22.jpe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7860170" y="6991883"/>
            <a:ext cx="6789777" cy="701278"/>
          </a:xfrm>
          <a:prstGeom prst="rect">
            <a:avLst/>
          </a:prstGeom>
          <a:noFill/>
          <a:ln/>
        </p:spPr>
        <p:txBody>
          <a:bodyPr wrap="none" lIns="0" tIns="0" rIns="0" bIns="0" rtlCol="0" anchor="t"/>
          <a:lstStyle/>
          <a:p>
            <a:pPr marL="0" indent="0" algn="l">
              <a:lnSpc>
                <a:spcPts val="5500"/>
              </a:lnSpc>
              <a:buNone/>
            </a:pPr>
            <a:r>
              <a:rPr lang="en-US" sz="4400" b="1" dirty="0">
                <a:solidFill>
                  <a:srgbClr val="000000"/>
                </a:solidFill>
                <a:latin typeface="Montserrat Bold" pitchFamily="34" charset="0"/>
                <a:ea typeface="Montserrat Bold" pitchFamily="34" charset="-122"/>
                <a:cs typeface="Montserrat Bold" pitchFamily="34" charset="-120"/>
              </a:rPr>
              <a:t>Jonava Sports Centre </a:t>
            </a:r>
            <a:endParaRPr lang="en-US" sz="4400" dirty="0"/>
          </a:p>
        </p:txBody>
      </p:sp>
      <p:pic>
        <p:nvPicPr>
          <p:cNvPr id="6" name="Paveikslėlis 5">
            <a:extLst>
              <a:ext uri="{FF2B5EF4-FFF2-40B4-BE49-F238E27FC236}">
                <a16:creationId xmlns:a16="http://schemas.microsoft.com/office/drawing/2014/main" id="{8CB52450-55B8-926A-B117-8B563CABDBBB}"/>
              </a:ext>
            </a:extLst>
          </p:cNvPr>
          <p:cNvPicPr>
            <a:picLocks noChangeAspect="1"/>
          </p:cNvPicPr>
          <p:nvPr/>
        </p:nvPicPr>
        <p:blipFill>
          <a:blip r:embed="rId4"/>
          <a:stretch>
            <a:fillRect/>
          </a:stretch>
        </p:blipFill>
        <p:spPr>
          <a:xfrm>
            <a:off x="711973" y="6055427"/>
            <a:ext cx="1974077" cy="1974077"/>
          </a:xfrm>
          <a:prstGeom prst="rect">
            <a:avLst/>
          </a:prstGeom>
        </p:spPr>
      </p:pic>
      <p:pic>
        <p:nvPicPr>
          <p:cNvPr id="7" name="Paveikslėlis 6">
            <a:extLst>
              <a:ext uri="{FF2B5EF4-FFF2-40B4-BE49-F238E27FC236}">
                <a16:creationId xmlns:a16="http://schemas.microsoft.com/office/drawing/2014/main" id="{DDAE802E-E3B3-6AFA-1F63-B55AA224B338}"/>
              </a:ext>
            </a:extLst>
          </p:cNvPr>
          <p:cNvPicPr>
            <a:picLocks noChangeAspect="1"/>
          </p:cNvPicPr>
          <p:nvPr/>
        </p:nvPicPr>
        <p:blipFill>
          <a:blip r:embed="rId5"/>
          <a:stretch>
            <a:fillRect/>
          </a:stretch>
        </p:blipFill>
        <p:spPr>
          <a:xfrm>
            <a:off x="19547" y="0"/>
            <a:ext cx="14630400" cy="5027495"/>
          </a:xfrm>
          <a:prstGeom prst="rect">
            <a:avLst/>
          </a:prstGeom>
        </p:spPr>
      </p:pic>
      <p:pic>
        <p:nvPicPr>
          <p:cNvPr id="9" name="Paveikslėlis 8">
            <a:extLst>
              <a:ext uri="{FF2B5EF4-FFF2-40B4-BE49-F238E27FC236}">
                <a16:creationId xmlns:a16="http://schemas.microsoft.com/office/drawing/2014/main" id="{F83D4B07-076A-6AD3-D454-3F5842FE879F}"/>
              </a:ext>
            </a:extLst>
          </p:cNvPr>
          <p:cNvPicPr>
            <a:picLocks noChangeAspect="1"/>
          </p:cNvPicPr>
          <p:nvPr/>
        </p:nvPicPr>
        <p:blipFill>
          <a:blip r:embed="rId6"/>
          <a:stretch>
            <a:fillRect/>
          </a:stretch>
        </p:blipFill>
        <p:spPr>
          <a:xfrm>
            <a:off x="11772900" y="7758303"/>
            <a:ext cx="2857500" cy="4286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a:extLst>
              <a:ext uri="{FF2B5EF4-FFF2-40B4-BE49-F238E27FC236}">
                <a16:creationId xmlns:a16="http://schemas.microsoft.com/office/drawing/2014/main" id="{1B11343B-3D25-A0E0-BDF5-5F61667C5A7E}"/>
              </a:ext>
            </a:extLst>
          </p:cNvPr>
          <p:cNvPicPr>
            <a:picLocks noChangeAspect="1"/>
          </p:cNvPicPr>
          <p:nvPr/>
        </p:nvPicPr>
        <p:blipFill>
          <a:blip r:embed="rId2"/>
          <a:stretch>
            <a:fillRect/>
          </a:stretch>
        </p:blipFill>
        <p:spPr>
          <a:xfrm>
            <a:off x="4168792" y="67724"/>
            <a:ext cx="4925415" cy="3285076"/>
          </a:xfrm>
          <a:prstGeom prst="rect">
            <a:avLst/>
          </a:prstGeom>
          <a:ln>
            <a:noFill/>
          </a:ln>
          <a:effectLst>
            <a:softEdge rad="112500"/>
          </a:effectLst>
        </p:spPr>
      </p:pic>
      <p:pic>
        <p:nvPicPr>
          <p:cNvPr id="4" name="Paveikslėlis 3">
            <a:extLst>
              <a:ext uri="{FF2B5EF4-FFF2-40B4-BE49-F238E27FC236}">
                <a16:creationId xmlns:a16="http://schemas.microsoft.com/office/drawing/2014/main" id="{A203A696-4ED0-1CE1-8A0D-9D8FB378B44D}"/>
              </a:ext>
            </a:extLst>
          </p:cNvPr>
          <p:cNvPicPr>
            <a:picLocks noChangeAspect="1"/>
          </p:cNvPicPr>
          <p:nvPr/>
        </p:nvPicPr>
        <p:blipFill>
          <a:blip r:embed="rId3"/>
          <a:stretch>
            <a:fillRect/>
          </a:stretch>
        </p:blipFill>
        <p:spPr>
          <a:xfrm>
            <a:off x="9094208" y="848012"/>
            <a:ext cx="5536191" cy="7381588"/>
          </a:xfrm>
          <a:prstGeom prst="rect">
            <a:avLst/>
          </a:prstGeom>
          <a:ln>
            <a:noFill/>
          </a:ln>
          <a:effectLst>
            <a:softEdge rad="112500"/>
          </a:effectLst>
        </p:spPr>
      </p:pic>
      <p:pic>
        <p:nvPicPr>
          <p:cNvPr id="6" name="Paveikslėlis 5">
            <a:extLst>
              <a:ext uri="{FF2B5EF4-FFF2-40B4-BE49-F238E27FC236}">
                <a16:creationId xmlns:a16="http://schemas.microsoft.com/office/drawing/2014/main" id="{77A65A94-B664-7E4E-7662-34A22237F681}"/>
              </a:ext>
            </a:extLst>
          </p:cNvPr>
          <p:cNvPicPr>
            <a:picLocks noChangeAspect="1"/>
          </p:cNvPicPr>
          <p:nvPr/>
        </p:nvPicPr>
        <p:blipFill>
          <a:blip r:embed="rId4"/>
          <a:stretch>
            <a:fillRect/>
          </a:stretch>
        </p:blipFill>
        <p:spPr>
          <a:xfrm>
            <a:off x="4301507" y="4273482"/>
            <a:ext cx="4688025" cy="3126876"/>
          </a:xfrm>
          <a:prstGeom prst="rect">
            <a:avLst/>
          </a:prstGeom>
          <a:ln>
            <a:noFill/>
          </a:ln>
          <a:effectLst>
            <a:softEdge rad="112500"/>
          </a:effectLst>
        </p:spPr>
      </p:pic>
      <p:pic>
        <p:nvPicPr>
          <p:cNvPr id="7" name="Paveikslėlis 6">
            <a:extLst>
              <a:ext uri="{FF2B5EF4-FFF2-40B4-BE49-F238E27FC236}">
                <a16:creationId xmlns:a16="http://schemas.microsoft.com/office/drawing/2014/main" id="{E04FD27D-5B52-94B1-C287-CFA39D344757}"/>
              </a:ext>
            </a:extLst>
          </p:cNvPr>
          <p:cNvPicPr>
            <a:picLocks noChangeAspect="1"/>
          </p:cNvPicPr>
          <p:nvPr/>
        </p:nvPicPr>
        <p:blipFill>
          <a:blip r:embed="rId5"/>
          <a:stretch>
            <a:fillRect/>
          </a:stretch>
        </p:blipFill>
        <p:spPr>
          <a:xfrm>
            <a:off x="108204" y="67724"/>
            <a:ext cx="1974077" cy="1974077"/>
          </a:xfrm>
          <a:prstGeom prst="rect">
            <a:avLst/>
          </a:prstGeom>
        </p:spPr>
      </p:pic>
      <p:pic>
        <p:nvPicPr>
          <p:cNvPr id="9" name="Paveikslėlis 8">
            <a:extLst>
              <a:ext uri="{FF2B5EF4-FFF2-40B4-BE49-F238E27FC236}">
                <a16:creationId xmlns:a16="http://schemas.microsoft.com/office/drawing/2014/main" id="{007A72B9-F506-6B93-8F68-DD17C2A14B98}"/>
              </a:ext>
            </a:extLst>
          </p:cNvPr>
          <p:cNvPicPr>
            <a:picLocks noChangeAspect="1"/>
          </p:cNvPicPr>
          <p:nvPr/>
        </p:nvPicPr>
        <p:blipFill>
          <a:blip r:embed="rId6"/>
          <a:stretch>
            <a:fillRect/>
          </a:stretch>
        </p:blipFill>
        <p:spPr>
          <a:xfrm>
            <a:off x="-60308" y="2528888"/>
            <a:ext cx="4229100" cy="4695825"/>
          </a:xfrm>
          <a:prstGeom prst="rect">
            <a:avLst/>
          </a:prstGeom>
          <a:ln>
            <a:noFill/>
          </a:ln>
          <a:effectLst>
            <a:softEdge rad="112500"/>
          </a:effectLst>
        </p:spPr>
      </p:pic>
      <p:sp>
        <p:nvSpPr>
          <p:cNvPr id="10" name="TextBox 9">
            <a:extLst>
              <a:ext uri="{FF2B5EF4-FFF2-40B4-BE49-F238E27FC236}">
                <a16:creationId xmlns:a16="http://schemas.microsoft.com/office/drawing/2014/main" id="{199C6BEA-B015-7CE8-F71D-15756BCCA51A}"/>
              </a:ext>
            </a:extLst>
          </p:cNvPr>
          <p:cNvSpPr txBox="1"/>
          <p:nvPr/>
        </p:nvSpPr>
        <p:spPr>
          <a:xfrm>
            <a:off x="207264" y="7510272"/>
            <a:ext cx="8083296" cy="651604"/>
          </a:xfrm>
          <a:prstGeom prst="rect">
            <a:avLst/>
          </a:prstGeom>
          <a:noFill/>
        </p:spPr>
        <p:txBody>
          <a:bodyPr wrap="square" rtlCol="0">
            <a:spAutoFit/>
          </a:bodyPr>
          <a:lstStyle/>
          <a:p>
            <a:endParaRPr lang="lt-LT" dirty="0"/>
          </a:p>
        </p:txBody>
      </p:sp>
    </p:spTree>
    <p:extLst>
      <p:ext uri="{BB962C8B-B14F-4D97-AF65-F5344CB8AC3E}">
        <p14:creationId xmlns:p14="http://schemas.microsoft.com/office/powerpoint/2010/main" val="2458844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5643307" y="286940"/>
            <a:ext cx="5853749" cy="645081"/>
          </a:xfrm>
          <a:prstGeom prst="rect">
            <a:avLst/>
          </a:prstGeom>
          <a:noFill/>
          <a:ln/>
        </p:spPr>
        <p:txBody>
          <a:bodyPr wrap="none" lIns="0" tIns="0" rIns="0" bIns="0" rtlCol="0" anchor="t"/>
          <a:lstStyle/>
          <a:p>
            <a:pPr marL="0" indent="0" algn="l">
              <a:lnSpc>
                <a:spcPts val="5050"/>
              </a:lnSpc>
              <a:buNone/>
            </a:pPr>
            <a:r>
              <a:rPr lang="en-US" sz="4050" b="1" dirty="0">
                <a:solidFill>
                  <a:srgbClr val="000000"/>
                </a:solidFill>
                <a:latin typeface="Montserrat Bold" pitchFamily="34" charset="0"/>
                <a:ea typeface="Montserrat Bold" pitchFamily="34" charset="-122"/>
                <a:cs typeface="Montserrat Bold" pitchFamily="34" charset="-120"/>
              </a:rPr>
              <a:t>Institutional Profile</a:t>
            </a:r>
            <a:endParaRPr lang="en-US" sz="4050" dirty="0"/>
          </a:p>
        </p:txBody>
      </p:sp>
      <p:sp>
        <p:nvSpPr>
          <p:cNvPr id="4" name="Text 1"/>
          <p:cNvSpPr/>
          <p:nvPr/>
        </p:nvSpPr>
        <p:spPr>
          <a:xfrm>
            <a:off x="5930386" y="2275761"/>
            <a:ext cx="4310896" cy="2044541"/>
          </a:xfrm>
          <a:prstGeom prst="rect">
            <a:avLst/>
          </a:prstGeom>
          <a:noFill/>
          <a:ln/>
        </p:spPr>
        <p:txBody>
          <a:bodyPr wrap="square" lIns="0" tIns="0" rIns="0" bIns="0" rtlCol="0" anchor="t"/>
          <a:lstStyle/>
          <a:p>
            <a:pPr marL="0" indent="0" algn="l">
              <a:lnSpc>
                <a:spcPts val="2650"/>
              </a:lnSpc>
              <a:buNone/>
            </a:pPr>
            <a:r>
              <a:rPr lang="en-US" sz="1750" dirty="0">
                <a:solidFill>
                  <a:srgbClr val="3D3838"/>
                </a:solidFill>
                <a:latin typeface="Source Sans 3" pitchFamily="34" charset="0"/>
                <a:ea typeface="Source Sans 3" pitchFamily="34" charset="-122"/>
                <a:cs typeface="Source Sans 3" pitchFamily="34" charset="-120"/>
              </a:rPr>
              <a:t>Jonava Sports Centre (JSC) is the municipal institution coordinating youth sports in the Jonava district.</a:t>
            </a:r>
            <a:r>
              <a:rPr lang="lt-LT" sz="1750" dirty="0">
                <a:solidFill>
                  <a:srgbClr val="3D3838"/>
                </a:solidFill>
                <a:latin typeface="Source Sans 3" pitchFamily="34" charset="0"/>
                <a:ea typeface="Source Sans 3" pitchFamily="34" charset="-122"/>
                <a:cs typeface="Source Sans 3" pitchFamily="34" charset="-120"/>
              </a:rPr>
              <a:t> </a:t>
            </a:r>
            <a:r>
              <a:rPr lang="en-US" sz="1750" dirty="0">
                <a:solidFill>
                  <a:srgbClr val="3D3838"/>
                </a:solidFill>
                <a:latin typeface="Source Sans 3" pitchFamily="34" charset="0"/>
                <a:ea typeface="Source Sans 3" pitchFamily="34" charset="-122"/>
                <a:cs typeface="Source Sans 3" pitchFamily="34" charset="-120"/>
              </a:rPr>
              <a:t>It oversees training </a:t>
            </a:r>
            <a:r>
              <a:rPr lang="en-US" sz="1750" dirty="0" err="1">
                <a:solidFill>
                  <a:srgbClr val="3D3838"/>
                </a:solidFill>
                <a:latin typeface="Source Sans 3" pitchFamily="34" charset="0"/>
                <a:ea typeface="Source Sans 3" pitchFamily="34" charset="-122"/>
                <a:cs typeface="Source Sans 3" pitchFamily="34" charset="-120"/>
              </a:rPr>
              <a:t>programmes</a:t>
            </a:r>
            <a:r>
              <a:rPr lang="en-US" sz="1750" dirty="0">
                <a:solidFill>
                  <a:srgbClr val="3D3838"/>
                </a:solidFill>
                <a:latin typeface="Source Sans 3" pitchFamily="34" charset="0"/>
                <a:ea typeface="Source Sans 3" pitchFamily="34" charset="-122"/>
                <a:cs typeface="Source Sans 3" pitchFamily="34" charset="-120"/>
              </a:rPr>
              <a:t> in seven </a:t>
            </a:r>
            <a:r>
              <a:rPr lang="lt-LT" sz="1750" dirty="0" err="1">
                <a:solidFill>
                  <a:srgbClr val="3D3838"/>
                </a:solidFill>
                <a:latin typeface="Source Sans 3" pitchFamily="34" charset="0"/>
                <a:ea typeface="Source Sans 3" pitchFamily="34" charset="-122"/>
                <a:cs typeface="Source Sans 3" pitchFamily="34" charset="-120"/>
              </a:rPr>
              <a:t>kinds</a:t>
            </a:r>
            <a:r>
              <a:rPr lang="lt-LT" sz="1750" dirty="0">
                <a:solidFill>
                  <a:srgbClr val="3D3838"/>
                </a:solidFill>
                <a:latin typeface="Source Sans 3" pitchFamily="34" charset="0"/>
                <a:ea typeface="Source Sans 3" pitchFamily="34" charset="-122"/>
                <a:cs typeface="Source Sans 3" pitchFamily="34" charset="-120"/>
              </a:rPr>
              <a:t> </a:t>
            </a:r>
            <a:r>
              <a:rPr lang="lt-LT" sz="1750" dirty="0" err="1">
                <a:solidFill>
                  <a:srgbClr val="3D3838"/>
                </a:solidFill>
                <a:latin typeface="Source Sans 3" pitchFamily="34" charset="0"/>
                <a:ea typeface="Source Sans 3" pitchFamily="34" charset="-122"/>
                <a:cs typeface="Source Sans 3" pitchFamily="34" charset="-120"/>
              </a:rPr>
              <a:t>of</a:t>
            </a:r>
            <a:r>
              <a:rPr lang="lt-LT" sz="1750" dirty="0">
                <a:solidFill>
                  <a:srgbClr val="3D3838"/>
                </a:solidFill>
                <a:latin typeface="Source Sans 3" pitchFamily="34" charset="0"/>
                <a:ea typeface="Source Sans 3" pitchFamily="34" charset="-122"/>
                <a:cs typeface="Source Sans 3" pitchFamily="34" charset="-120"/>
              </a:rPr>
              <a:t> </a:t>
            </a:r>
            <a:r>
              <a:rPr lang="lt-LT" sz="1750" dirty="0" err="1">
                <a:solidFill>
                  <a:srgbClr val="3D3838"/>
                </a:solidFill>
                <a:latin typeface="Source Sans 3" pitchFamily="34" charset="0"/>
                <a:ea typeface="Source Sans 3" pitchFamily="34" charset="-122"/>
                <a:cs typeface="Source Sans 3" pitchFamily="34" charset="-120"/>
              </a:rPr>
              <a:t>sport</a:t>
            </a:r>
            <a:r>
              <a:rPr lang="en-US" sz="1750" dirty="0">
                <a:solidFill>
                  <a:srgbClr val="3D3838"/>
                </a:solidFill>
                <a:latin typeface="Source Sans 3" pitchFamily="34" charset="0"/>
                <a:ea typeface="Source Sans 3" pitchFamily="34" charset="-122"/>
                <a:cs typeface="Source Sans 3" pitchFamily="34" charset="-120"/>
              </a:rPr>
              <a:t> (</a:t>
            </a:r>
            <a:r>
              <a:rPr lang="en-US" sz="1750" b="1" dirty="0">
                <a:solidFill>
                  <a:srgbClr val="3D3838"/>
                </a:solidFill>
                <a:latin typeface="Source Sans 3" pitchFamily="34" charset="0"/>
                <a:ea typeface="Source Sans 3" pitchFamily="34" charset="-122"/>
                <a:cs typeface="Source Sans 3" pitchFamily="34" charset="-120"/>
              </a:rPr>
              <a:t>boxing, basketball, </a:t>
            </a:r>
            <a:r>
              <a:rPr lang="lt-LT" sz="1750" b="1" dirty="0" err="1">
                <a:solidFill>
                  <a:srgbClr val="3D3838"/>
                </a:solidFill>
                <a:latin typeface="Source Sans 3" pitchFamily="34" charset="0"/>
                <a:ea typeface="Source Sans 3" pitchFamily="34" charset="-122"/>
                <a:cs typeface="Source Sans 3" pitchFamily="34" charset="-120"/>
              </a:rPr>
              <a:t>track</a:t>
            </a:r>
            <a:r>
              <a:rPr lang="lt-LT" sz="1750" b="1" dirty="0">
                <a:solidFill>
                  <a:srgbClr val="3D3838"/>
                </a:solidFill>
                <a:latin typeface="Source Sans 3" pitchFamily="34" charset="0"/>
                <a:ea typeface="Source Sans 3" pitchFamily="34" charset="-122"/>
                <a:cs typeface="Source Sans 3" pitchFamily="34" charset="-120"/>
              </a:rPr>
              <a:t> </a:t>
            </a:r>
            <a:r>
              <a:rPr lang="lt-LT" sz="1750" b="1" dirty="0" err="1">
                <a:solidFill>
                  <a:srgbClr val="3D3838"/>
                </a:solidFill>
                <a:latin typeface="Source Sans 3" pitchFamily="34" charset="0"/>
                <a:ea typeface="Source Sans 3" pitchFamily="34" charset="-122"/>
                <a:cs typeface="Source Sans 3" pitchFamily="34" charset="-120"/>
              </a:rPr>
              <a:t>and</a:t>
            </a:r>
            <a:r>
              <a:rPr lang="lt-LT" sz="1750" b="1" dirty="0">
                <a:solidFill>
                  <a:srgbClr val="3D3838"/>
                </a:solidFill>
                <a:latin typeface="Source Sans 3" pitchFamily="34" charset="0"/>
                <a:ea typeface="Source Sans 3" pitchFamily="34" charset="-122"/>
                <a:cs typeface="Source Sans 3" pitchFamily="34" charset="-120"/>
              </a:rPr>
              <a:t> </a:t>
            </a:r>
            <a:r>
              <a:rPr lang="lt-LT" sz="1750" b="1" dirty="0" err="1">
                <a:solidFill>
                  <a:srgbClr val="3D3838"/>
                </a:solidFill>
                <a:latin typeface="Source Sans 3" pitchFamily="34" charset="0"/>
                <a:ea typeface="Source Sans 3" pitchFamily="34" charset="-122"/>
                <a:cs typeface="Source Sans 3" pitchFamily="34" charset="-120"/>
              </a:rPr>
              <a:t>field</a:t>
            </a:r>
            <a:r>
              <a:rPr lang="en-US" sz="1750" b="1" dirty="0">
                <a:solidFill>
                  <a:srgbClr val="3D3838"/>
                </a:solidFill>
                <a:latin typeface="Source Sans 3" pitchFamily="34" charset="0"/>
                <a:ea typeface="Source Sans 3" pitchFamily="34" charset="-122"/>
                <a:cs typeface="Source Sans 3" pitchFamily="34" charset="-120"/>
              </a:rPr>
              <a:t>, table tennis, volleyball, judo, and baseball</a:t>
            </a:r>
            <a:r>
              <a:rPr lang="en-US" sz="1750" dirty="0">
                <a:solidFill>
                  <a:srgbClr val="3D3838"/>
                </a:solidFill>
                <a:latin typeface="Source Sans 3" pitchFamily="34" charset="0"/>
                <a:ea typeface="Source Sans 3" pitchFamily="34" charset="-122"/>
                <a:cs typeface="Source Sans 3" pitchFamily="34" charset="-120"/>
              </a:rPr>
              <a:t>) with over 5</a:t>
            </a:r>
            <a:r>
              <a:rPr lang="lt-LT" sz="1750" dirty="0">
                <a:solidFill>
                  <a:srgbClr val="3D3838"/>
                </a:solidFill>
                <a:latin typeface="Source Sans 3" pitchFamily="34" charset="0"/>
                <a:ea typeface="Source Sans 3" pitchFamily="34" charset="-122"/>
                <a:cs typeface="Source Sans 3" pitchFamily="34" charset="-120"/>
              </a:rPr>
              <a:t>5</a:t>
            </a:r>
            <a:r>
              <a:rPr lang="en-US" sz="1750" dirty="0">
                <a:solidFill>
                  <a:srgbClr val="3D3838"/>
                </a:solidFill>
                <a:latin typeface="Source Sans 3" pitchFamily="34" charset="0"/>
                <a:ea typeface="Source Sans 3" pitchFamily="34" charset="-122"/>
                <a:cs typeface="Source Sans 3" pitchFamily="34" charset="-120"/>
              </a:rPr>
              <a:t>0 young athletes participating.</a:t>
            </a:r>
            <a:endParaRPr lang="en-US" sz="1750" dirty="0"/>
          </a:p>
        </p:txBody>
      </p:sp>
      <p:sp>
        <p:nvSpPr>
          <p:cNvPr id="5" name="Text 2"/>
          <p:cNvSpPr/>
          <p:nvPr/>
        </p:nvSpPr>
        <p:spPr>
          <a:xfrm>
            <a:off x="5930386" y="4999434"/>
            <a:ext cx="4310896" cy="2044541"/>
          </a:xfrm>
          <a:prstGeom prst="rect">
            <a:avLst/>
          </a:prstGeom>
          <a:noFill/>
          <a:ln/>
        </p:spPr>
        <p:txBody>
          <a:bodyPr wrap="square" lIns="0" tIns="0" rIns="0" bIns="0" rtlCol="0" anchor="t"/>
          <a:lstStyle/>
          <a:p>
            <a:pPr marL="0" indent="0" algn="l">
              <a:lnSpc>
                <a:spcPts val="2650"/>
              </a:lnSpc>
              <a:buNone/>
            </a:pPr>
            <a:r>
              <a:rPr lang="en-US" sz="1750" dirty="0">
                <a:solidFill>
                  <a:srgbClr val="3D3838"/>
                </a:solidFill>
                <a:latin typeface="Source Sans 3" pitchFamily="34" charset="0"/>
                <a:ea typeface="Source Sans 3" pitchFamily="34" charset="-122"/>
                <a:cs typeface="Source Sans 3" pitchFamily="34" charset="-120"/>
              </a:rPr>
              <a:t>As the main sports </a:t>
            </a:r>
            <a:r>
              <a:rPr lang="en-US" sz="1750" dirty="0" err="1">
                <a:solidFill>
                  <a:srgbClr val="3D3838"/>
                </a:solidFill>
                <a:latin typeface="Source Sans 3" pitchFamily="34" charset="0"/>
                <a:ea typeface="Source Sans 3" pitchFamily="34" charset="-122"/>
                <a:cs typeface="Source Sans 3" pitchFamily="34" charset="-120"/>
              </a:rPr>
              <a:t>centre</a:t>
            </a:r>
            <a:r>
              <a:rPr lang="en-US" sz="1750" dirty="0">
                <a:solidFill>
                  <a:srgbClr val="3D3838"/>
                </a:solidFill>
                <a:latin typeface="Source Sans 3" pitchFamily="34" charset="0"/>
                <a:ea typeface="Source Sans 3" pitchFamily="34" charset="-122"/>
                <a:cs typeface="Source Sans 3" pitchFamily="34" charset="-120"/>
              </a:rPr>
              <a:t> in the region, JSC employs qualified coaches who deliver structured physical and skill training.</a:t>
            </a:r>
            <a:endParaRPr lang="lt-LT" sz="1750" dirty="0">
              <a:solidFill>
                <a:srgbClr val="3D3838"/>
              </a:solidFill>
              <a:latin typeface="Source Sans 3" pitchFamily="34" charset="0"/>
              <a:ea typeface="Source Sans 3" pitchFamily="34" charset="-122"/>
              <a:cs typeface="Source Sans 3" pitchFamily="34" charset="-120"/>
            </a:endParaRPr>
          </a:p>
          <a:p>
            <a:pPr marL="0" indent="0" algn="l">
              <a:lnSpc>
                <a:spcPts val="2650"/>
              </a:lnSpc>
              <a:buNone/>
            </a:pPr>
            <a:endParaRPr lang="lt-LT" sz="1750" dirty="0">
              <a:solidFill>
                <a:srgbClr val="3D3838"/>
              </a:solidFill>
              <a:latin typeface="Source Sans 3" pitchFamily="34" charset="0"/>
              <a:ea typeface="Source Sans 3" pitchFamily="34" charset="-122"/>
              <a:cs typeface="Source Sans 3" pitchFamily="34" charset="-120"/>
            </a:endParaRPr>
          </a:p>
          <a:p>
            <a:pPr marL="0" indent="0" algn="l">
              <a:lnSpc>
                <a:spcPts val="2650"/>
              </a:lnSpc>
              <a:buNone/>
            </a:pPr>
            <a:r>
              <a:rPr lang="en-US" sz="1750" dirty="0">
                <a:solidFill>
                  <a:srgbClr val="3D3838"/>
                </a:solidFill>
                <a:latin typeface="Source Sans 3" pitchFamily="34" charset="0"/>
                <a:ea typeface="Source Sans 3" pitchFamily="34" charset="-122"/>
                <a:cs typeface="Source Sans 3" pitchFamily="34" charset="-120"/>
              </a:rPr>
              <a:t> The director and staff have advanced expertise in evidence-based coaching, emphasizing athlete development and well-being.</a:t>
            </a:r>
            <a:endParaRPr lang="en-US" sz="1750" dirty="0"/>
          </a:p>
        </p:txBody>
      </p:sp>
      <p:sp>
        <p:nvSpPr>
          <p:cNvPr id="6" name="Text 3"/>
          <p:cNvSpPr/>
          <p:nvPr/>
        </p:nvSpPr>
        <p:spPr>
          <a:xfrm>
            <a:off x="11045547" y="2135926"/>
            <a:ext cx="2689146" cy="749379"/>
          </a:xfrm>
          <a:prstGeom prst="rect">
            <a:avLst/>
          </a:prstGeom>
          <a:noFill/>
          <a:ln/>
        </p:spPr>
        <p:txBody>
          <a:bodyPr wrap="none" lIns="0" tIns="0" rIns="0" bIns="0" rtlCol="0" anchor="t"/>
          <a:lstStyle/>
          <a:p>
            <a:pPr marL="0" indent="0" algn="ctr">
              <a:lnSpc>
                <a:spcPts val="5900"/>
              </a:lnSpc>
              <a:buNone/>
            </a:pPr>
            <a:r>
              <a:rPr lang="en-US" sz="5900" b="1" dirty="0">
                <a:solidFill>
                  <a:srgbClr val="3D3838"/>
                </a:solidFill>
                <a:latin typeface="Montserrat Bold" pitchFamily="34" charset="0"/>
                <a:ea typeface="Montserrat Bold" pitchFamily="34" charset="-122"/>
                <a:cs typeface="Montserrat Bold" pitchFamily="34" charset="-120"/>
              </a:rPr>
              <a:t>5</a:t>
            </a:r>
            <a:r>
              <a:rPr lang="lt-LT" sz="5900" b="1" dirty="0">
                <a:solidFill>
                  <a:srgbClr val="3D3838"/>
                </a:solidFill>
                <a:latin typeface="Montserrat Bold" pitchFamily="34" charset="0"/>
                <a:ea typeface="Montserrat Bold" pitchFamily="34" charset="-122"/>
                <a:cs typeface="Montserrat Bold" pitchFamily="34" charset="-120"/>
              </a:rPr>
              <a:t>5</a:t>
            </a:r>
            <a:r>
              <a:rPr lang="en-US" sz="5900" b="1" dirty="0">
                <a:solidFill>
                  <a:srgbClr val="3D3838"/>
                </a:solidFill>
                <a:latin typeface="Montserrat Bold" pitchFamily="34" charset="0"/>
                <a:ea typeface="Montserrat Bold" pitchFamily="34" charset="-122"/>
                <a:cs typeface="Montserrat Bold" pitchFamily="34" charset="-120"/>
              </a:rPr>
              <a:t>0+</a:t>
            </a:r>
            <a:endParaRPr lang="en-US" sz="5900" dirty="0"/>
          </a:p>
        </p:txBody>
      </p:sp>
      <p:sp>
        <p:nvSpPr>
          <p:cNvPr id="7" name="Text 4"/>
          <p:cNvSpPr/>
          <p:nvPr/>
        </p:nvSpPr>
        <p:spPr>
          <a:xfrm>
            <a:off x="11099721" y="3169032"/>
            <a:ext cx="2580799" cy="322659"/>
          </a:xfrm>
          <a:prstGeom prst="rect">
            <a:avLst/>
          </a:prstGeom>
          <a:noFill/>
          <a:ln/>
        </p:spPr>
        <p:txBody>
          <a:bodyPr wrap="none" lIns="0" tIns="0" rIns="0" bIns="0" rtlCol="0" anchor="t"/>
          <a:lstStyle/>
          <a:p>
            <a:pPr marL="0" indent="0" algn="ctr">
              <a:lnSpc>
                <a:spcPts val="2500"/>
              </a:lnSpc>
              <a:buNone/>
            </a:pPr>
            <a:r>
              <a:rPr lang="lt-LT" sz="2000" b="1" dirty="0" err="1">
                <a:solidFill>
                  <a:srgbClr val="3D3838"/>
                </a:solidFill>
                <a:latin typeface="Montserrat Bold" pitchFamily="34" charset="0"/>
                <a:ea typeface="Montserrat Bold" pitchFamily="34" charset="-122"/>
                <a:cs typeface="Montserrat Bold" pitchFamily="34" charset="-120"/>
              </a:rPr>
              <a:t>Athletes</a:t>
            </a:r>
            <a:endParaRPr lang="en-US" sz="2000" dirty="0"/>
          </a:p>
        </p:txBody>
      </p:sp>
      <p:sp>
        <p:nvSpPr>
          <p:cNvPr id="9" name="Text 6"/>
          <p:cNvSpPr/>
          <p:nvPr/>
        </p:nvSpPr>
        <p:spPr>
          <a:xfrm>
            <a:off x="11045547" y="5677578"/>
            <a:ext cx="2689146" cy="749379"/>
          </a:xfrm>
          <a:prstGeom prst="rect">
            <a:avLst/>
          </a:prstGeom>
          <a:noFill/>
          <a:ln/>
        </p:spPr>
        <p:txBody>
          <a:bodyPr wrap="none" lIns="0" tIns="0" rIns="0" bIns="0" rtlCol="0" anchor="t"/>
          <a:lstStyle/>
          <a:p>
            <a:pPr marL="0" indent="0" algn="ctr">
              <a:lnSpc>
                <a:spcPts val="5900"/>
              </a:lnSpc>
              <a:buNone/>
            </a:pPr>
            <a:r>
              <a:rPr lang="en-US" sz="5900" b="1" dirty="0">
                <a:solidFill>
                  <a:srgbClr val="3D3838"/>
                </a:solidFill>
                <a:latin typeface="Montserrat Bold" pitchFamily="34" charset="0"/>
                <a:ea typeface="Montserrat Bold" pitchFamily="34" charset="-122"/>
                <a:cs typeface="Montserrat Bold" pitchFamily="34" charset="-120"/>
              </a:rPr>
              <a:t>7</a:t>
            </a:r>
            <a:endParaRPr lang="en-US" sz="5900" dirty="0"/>
          </a:p>
        </p:txBody>
      </p:sp>
      <p:sp>
        <p:nvSpPr>
          <p:cNvPr id="10" name="Text 7"/>
          <p:cNvSpPr/>
          <p:nvPr/>
        </p:nvSpPr>
        <p:spPr>
          <a:xfrm>
            <a:off x="11099721" y="6710683"/>
            <a:ext cx="2580799" cy="322659"/>
          </a:xfrm>
          <a:prstGeom prst="rect">
            <a:avLst/>
          </a:prstGeom>
          <a:noFill/>
          <a:ln/>
        </p:spPr>
        <p:txBody>
          <a:bodyPr wrap="none" lIns="0" tIns="0" rIns="0" bIns="0" rtlCol="0" anchor="t"/>
          <a:lstStyle/>
          <a:p>
            <a:pPr marL="0" indent="0" algn="ctr">
              <a:lnSpc>
                <a:spcPts val="2500"/>
              </a:lnSpc>
              <a:buNone/>
            </a:pPr>
            <a:r>
              <a:rPr lang="lt-LT" sz="2000" b="1" dirty="0" err="1">
                <a:solidFill>
                  <a:srgbClr val="3D3838"/>
                </a:solidFill>
                <a:latin typeface="Montserrat Bold" pitchFamily="34" charset="0"/>
                <a:ea typeface="Montserrat Bold" pitchFamily="34" charset="-122"/>
                <a:cs typeface="Montserrat Bold" pitchFamily="34" charset="-120"/>
              </a:rPr>
              <a:t>Sport</a:t>
            </a:r>
            <a:endParaRPr lang="en-US" sz="2000" dirty="0"/>
          </a:p>
        </p:txBody>
      </p:sp>
      <p:sp>
        <p:nvSpPr>
          <p:cNvPr id="8" name="Text 3">
            <a:extLst>
              <a:ext uri="{FF2B5EF4-FFF2-40B4-BE49-F238E27FC236}">
                <a16:creationId xmlns:a16="http://schemas.microsoft.com/office/drawing/2014/main" id="{E7996335-A1F8-0C83-4CC0-9A5D6FE559A7}"/>
              </a:ext>
            </a:extLst>
          </p:cNvPr>
          <p:cNvSpPr/>
          <p:nvPr/>
        </p:nvSpPr>
        <p:spPr>
          <a:xfrm>
            <a:off x="11099721" y="3964131"/>
            <a:ext cx="2689146" cy="749379"/>
          </a:xfrm>
          <a:prstGeom prst="rect">
            <a:avLst/>
          </a:prstGeom>
          <a:noFill/>
          <a:ln/>
        </p:spPr>
        <p:txBody>
          <a:bodyPr wrap="none" lIns="0" tIns="0" rIns="0" bIns="0" rtlCol="0" anchor="t"/>
          <a:lstStyle/>
          <a:p>
            <a:pPr marL="0" indent="0" algn="ctr">
              <a:lnSpc>
                <a:spcPts val="5900"/>
              </a:lnSpc>
              <a:buNone/>
            </a:pPr>
            <a:r>
              <a:rPr lang="lt-LT" sz="5900" b="1" dirty="0">
                <a:solidFill>
                  <a:srgbClr val="3D3838"/>
                </a:solidFill>
                <a:latin typeface="Montserrat Bold" pitchFamily="34" charset="0"/>
                <a:ea typeface="Montserrat Bold" pitchFamily="34" charset="-122"/>
                <a:cs typeface="Montserrat Bold" pitchFamily="34" charset="-120"/>
              </a:rPr>
              <a:t>2</a:t>
            </a:r>
            <a:r>
              <a:rPr lang="en-US" sz="5900" b="1" dirty="0">
                <a:solidFill>
                  <a:srgbClr val="3D3838"/>
                </a:solidFill>
                <a:latin typeface="Montserrat Bold" pitchFamily="34" charset="0"/>
                <a:ea typeface="Montserrat Bold" pitchFamily="34" charset="-122"/>
                <a:cs typeface="Montserrat Bold" pitchFamily="34" charset="-120"/>
              </a:rPr>
              <a:t>0</a:t>
            </a:r>
            <a:endParaRPr lang="en-US" sz="5900" dirty="0"/>
          </a:p>
        </p:txBody>
      </p:sp>
      <p:sp>
        <p:nvSpPr>
          <p:cNvPr id="11" name="Text 4">
            <a:extLst>
              <a:ext uri="{FF2B5EF4-FFF2-40B4-BE49-F238E27FC236}">
                <a16:creationId xmlns:a16="http://schemas.microsoft.com/office/drawing/2014/main" id="{2CDEB36D-4DDD-6E07-2FC5-4F40577392EB}"/>
              </a:ext>
            </a:extLst>
          </p:cNvPr>
          <p:cNvSpPr/>
          <p:nvPr/>
        </p:nvSpPr>
        <p:spPr>
          <a:xfrm>
            <a:off x="11045547" y="4880451"/>
            <a:ext cx="2580799" cy="322659"/>
          </a:xfrm>
          <a:prstGeom prst="rect">
            <a:avLst/>
          </a:prstGeom>
          <a:noFill/>
          <a:ln/>
        </p:spPr>
        <p:txBody>
          <a:bodyPr wrap="none" lIns="0" tIns="0" rIns="0" bIns="0" rtlCol="0" anchor="t"/>
          <a:lstStyle/>
          <a:p>
            <a:pPr marL="0" indent="0" algn="ctr">
              <a:lnSpc>
                <a:spcPts val="2500"/>
              </a:lnSpc>
              <a:buNone/>
            </a:pPr>
            <a:r>
              <a:rPr lang="lt-LT" sz="2000" b="1" dirty="0" err="1">
                <a:solidFill>
                  <a:srgbClr val="3D3838"/>
                </a:solidFill>
                <a:latin typeface="Montserrat Bold" pitchFamily="34" charset="0"/>
                <a:ea typeface="Montserrat Bold" pitchFamily="34" charset="-122"/>
                <a:cs typeface="Montserrat Bold" pitchFamily="34" charset="-120"/>
              </a:rPr>
              <a:t>Coaches</a:t>
            </a:r>
            <a:endParaRPr lang="en-US" sz="2000" dirty="0"/>
          </a:p>
        </p:txBody>
      </p:sp>
      <p:pic>
        <p:nvPicPr>
          <p:cNvPr id="12" name="Paveikslėlis 11">
            <a:extLst>
              <a:ext uri="{FF2B5EF4-FFF2-40B4-BE49-F238E27FC236}">
                <a16:creationId xmlns:a16="http://schemas.microsoft.com/office/drawing/2014/main" id="{0AE4146A-6106-13DD-47D4-05893D162D9C}"/>
              </a:ext>
            </a:extLst>
          </p:cNvPr>
          <p:cNvPicPr>
            <a:picLocks noChangeAspect="1"/>
          </p:cNvPicPr>
          <p:nvPr/>
        </p:nvPicPr>
        <p:blipFill>
          <a:blip r:embed="rId4"/>
          <a:stretch>
            <a:fillRect/>
          </a:stretch>
        </p:blipFill>
        <p:spPr>
          <a:xfrm>
            <a:off x="12877736" y="0"/>
            <a:ext cx="1713913" cy="171391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A6D5F-9308-F318-CEE8-7A1C9C92F142}"/>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AF1C1488-F0EE-973E-41B7-B3021D54813C}"/>
              </a:ext>
            </a:extLst>
          </p:cNvPr>
          <p:cNvSpPr/>
          <p:nvPr/>
        </p:nvSpPr>
        <p:spPr>
          <a:xfrm>
            <a:off x="301959" y="181859"/>
            <a:ext cx="7550944" cy="1293019"/>
          </a:xfrm>
          <a:prstGeom prst="rect">
            <a:avLst/>
          </a:prstGeom>
          <a:noFill/>
          <a:ln/>
        </p:spPr>
        <p:txBody>
          <a:bodyPr wrap="square" lIns="0" tIns="0" rIns="0" bIns="0" rtlCol="0" anchor="t"/>
          <a:lstStyle/>
          <a:p>
            <a:pPr marL="0" indent="0" algn="l">
              <a:lnSpc>
                <a:spcPts val="5050"/>
              </a:lnSpc>
              <a:buNone/>
            </a:pPr>
            <a:r>
              <a:rPr lang="lt-LT" sz="4050" b="1" dirty="0" err="1">
                <a:solidFill>
                  <a:srgbClr val="000000"/>
                </a:solidFill>
                <a:latin typeface="Montserrat Bold" pitchFamily="34" charset="0"/>
                <a:ea typeface="Montserrat Bold" pitchFamily="34" charset="-122"/>
                <a:cs typeface="Montserrat Bold" pitchFamily="34" charset="-120"/>
              </a:rPr>
              <a:t>Coaches</a:t>
            </a:r>
            <a:r>
              <a:rPr lang="lt-LT" sz="4050" b="1" dirty="0">
                <a:solidFill>
                  <a:srgbClr val="000000"/>
                </a:solidFill>
                <a:latin typeface="Montserrat Bold" pitchFamily="34" charset="0"/>
                <a:ea typeface="Montserrat Bold" pitchFamily="34" charset="-122"/>
                <a:cs typeface="Montserrat Bold" pitchFamily="34" charset="-120"/>
              </a:rPr>
              <a:t> </a:t>
            </a:r>
            <a:r>
              <a:rPr lang="lt-LT" sz="4050" b="1" dirty="0" err="1">
                <a:solidFill>
                  <a:srgbClr val="000000"/>
                </a:solidFill>
                <a:latin typeface="Montserrat Bold" pitchFamily="34" charset="0"/>
                <a:ea typeface="Montserrat Bold" pitchFamily="34" charset="-122"/>
                <a:cs typeface="Montserrat Bold" pitchFamily="34" charset="-120"/>
              </a:rPr>
              <a:t>and</a:t>
            </a:r>
            <a:r>
              <a:rPr lang="lt-LT" sz="4050" b="1" dirty="0">
                <a:solidFill>
                  <a:srgbClr val="000000"/>
                </a:solidFill>
                <a:latin typeface="Montserrat Bold" pitchFamily="34" charset="0"/>
                <a:ea typeface="Montserrat Bold" pitchFamily="34" charset="-122"/>
                <a:cs typeface="Montserrat Bold" pitchFamily="34" charset="-120"/>
              </a:rPr>
              <a:t> </a:t>
            </a:r>
            <a:r>
              <a:rPr lang="lt-LT" sz="4050" b="1" dirty="0" err="1">
                <a:solidFill>
                  <a:srgbClr val="000000"/>
                </a:solidFill>
                <a:latin typeface="Montserrat Bold" pitchFamily="34" charset="0"/>
                <a:ea typeface="Montserrat Bold" pitchFamily="34" charset="-122"/>
                <a:cs typeface="Montserrat Bold" pitchFamily="34" charset="-120"/>
              </a:rPr>
              <a:t>staff</a:t>
            </a:r>
            <a:endParaRPr lang="en-US" sz="4050" dirty="0"/>
          </a:p>
        </p:txBody>
      </p:sp>
      <p:sp>
        <p:nvSpPr>
          <p:cNvPr id="9" name="Text 6">
            <a:extLst>
              <a:ext uri="{FF2B5EF4-FFF2-40B4-BE49-F238E27FC236}">
                <a16:creationId xmlns:a16="http://schemas.microsoft.com/office/drawing/2014/main" id="{9DEE0F25-89C9-CEF0-4694-82AF2748D10D}"/>
              </a:ext>
            </a:extLst>
          </p:cNvPr>
          <p:cNvSpPr/>
          <p:nvPr/>
        </p:nvSpPr>
        <p:spPr>
          <a:xfrm>
            <a:off x="4913233" y="4088249"/>
            <a:ext cx="3206710" cy="646509"/>
          </a:xfrm>
          <a:prstGeom prst="rect">
            <a:avLst/>
          </a:prstGeom>
          <a:noFill/>
          <a:ln/>
        </p:spPr>
        <p:txBody>
          <a:bodyPr wrap="square" lIns="0" tIns="0" rIns="0" bIns="0" rtlCol="0" anchor="t"/>
          <a:lstStyle/>
          <a:p>
            <a:pPr marL="0" indent="0" algn="l">
              <a:lnSpc>
                <a:spcPts val="2500"/>
              </a:lnSpc>
              <a:buNone/>
            </a:pPr>
            <a:r>
              <a:rPr lang="en-US" sz="2000" b="1" dirty="0">
                <a:solidFill>
                  <a:srgbClr val="FFFFFF"/>
                </a:solidFill>
                <a:latin typeface="Montserrat Bold" pitchFamily="34" charset="0"/>
                <a:ea typeface="Montserrat Bold" pitchFamily="34" charset="-122"/>
                <a:cs typeface="Montserrat Bold" pitchFamily="34" charset="-120"/>
              </a:rPr>
              <a:t>Technologijos integracija</a:t>
            </a:r>
            <a:endParaRPr lang="en-US" sz="2000" dirty="0"/>
          </a:p>
        </p:txBody>
      </p:sp>
      <p:pic>
        <p:nvPicPr>
          <p:cNvPr id="7" name="Paveikslėlis 6">
            <a:extLst>
              <a:ext uri="{FF2B5EF4-FFF2-40B4-BE49-F238E27FC236}">
                <a16:creationId xmlns:a16="http://schemas.microsoft.com/office/drawing/2014/main" id="{61999A2B-AD3C-8BF1-E2E1-A57B298F9599}"/>
              </a:ext>
            </a:extLst>
          </p:cNvPr>
          <p:cNvPicPr>
            <a:picLocks noChangeAspect="1"/>
          </p:cNvPicPr>
          <p:nvPr/>
        </p:nvPicPr>
        <p:blipFill>
          <a:blip r:embed="rId3"/>
          <a:srcRect b="6174"/>
          <a:stretch>
            <a:fillRect/>
          </a:stretch>
        </p:blipFill>
        <p:spPr>
          <a:xfrm>
            <a:off x="1290132" y="6996619"/>
            <a:ext cx="10628310" cy="1252012"/>
          </a:xfrm>
          <a:prstGeom prst="rect">
            <a:avLst/>
          </a:prstGeom>
        </p:spPr>
      </p:pic>
      <p:pic>
        <p:nvPicPr>
          <p:cNvPr id="8" name="Paveikslėlis 7">
            <a:extLst>
              <a:ext uri="{FF2B5EF4-FFF2-40B4-BE49-F238E27FC236}">
                <a16:creationId xmlns:a16="http://schemas.microsoft.com/office/drawing/2014/main" id="{5C9E4FBB-64DB-7557-9D14-F1F826CD0F5B}"/>
              </a:ext>
            </a:extLst>
          </p:cNvPr>
          <p:cNvPicPr>
            <a:picLocks noChangeAspect="1"/>
          </p:cNvPicPr>
          <p:nvPr/>
        </p:nvPicPr>
        <p:blipFill>
          <a:blip r:embed="rId4"/>
          <a:srcRect l="15091" t="6689" r="34459"/>
          <a:stretch>
            <a:fillRect/>
          </a:stretch>
        </p:blipFill>
        <p:spPr>
          <a:xfrm>
            <a:off x="1678" y="3736739"/>
            <a:ext cx="2427072" cy="3362712"/>
          </a:xfrm>
          <a:prstGeom prst="rect">
            <a:avLst/>
          </a:prstGeom>
          <a:ln>
            <a:noFill/>
          </a:ln>
          <a:effectLst>
            <a:softEdge rad="112500"/>
          </a:effectLst>
        </p:spPr>
      </p:pic>
      <p:pic>
        <p:nvPicPr>
          <p:cNvPr id="10" name="Paveikslėlis 9">
            <a:extLst>
              <a:ext uri="{FF2B5EF4-FFF2-40B4-BE49-F238E27FC236}">
                <a16:creationId xmlns:a16="http://schemas.microsoft.com/office/drawing/2014/main" id="{71330715-E57D-8C9C-B209-81726A2A6ACB}"/>
              </a:ext>
            </a:extLst>
          </p:cNvPr>
          <p:cNvPicPr>
            <a:picLocks noChangeAspect="1"/>
          </p:cNvPicPr>
          <p:nvPr/>
        </p:nvPicPr>
        <p:blipFill>
          <a:blip r:embed="rId5"/>
          <a:srcRect l="26854" r="19645"/>
          <a:stretch>
            <a:fillRect/>
          </a:stretch>
        </p:blipFill>
        <p:spPr>
          <a:xfrm>
            <a:off x="2715117" y="3429711"/>
            <a:ext cx="2642950" cy="3700441"/>
          </a:xfrm>
          <a:prstGeom prst="rect">
            <a:avLst/>
          </a:prstGeom>
          <a:ln>
            <a:noFill/>
          </a:ln>
          <a:effectLst>
            <a:softEdge rad="112500"/>
          </a:effectLst>
        </p:spPr>
      </p:pic>
      <p:pic>
        <p:nvPicPr>
          <p:cNvPr id="11" name="Paveikslėlis 10">
            <a:extLst>
              <a:ext uri="{FF2B5EF4-FFF2-40B4-BE49-F238E27FC236}">
                <a16:creationId xmlns:a16="http://schemas.microsoft.com/office/drawing/2014/main" id="{22217AF2-CDFE-8EF4-FC0F-6C5EC2596976}"/>
              </a:ext>
            </a:extLst>
          </p:cNvPr>
          <p:cNvPicPr>
            <a:picLocks noChangeAspect="1"/>
          </p:cNvPicPr>
          <p:nvPr/>
        </p:nvPicPr>
        <p:blipFill>
          <a:blip r:embed="rId6"/>
          <a:srcRect t="5705"/>
          <a:stretch>
            <a:fillRect/>
          </a:stretch>
        </p:blipFill>
        <p:spPr>
          <a:xfrm>
            <a:off x="5627037" y="384701"/>
            <a:ext cx="5238750" cy="3700441"/>
          </a:xfrm>
          <a:prstGeom prst="rect">
            <a:avLst/>
          </a:prstGeom>
          <a:ln>
            <a:noFill/>
          </a:ln>
          <a:effectLst>
            <a:softEdge rad="112500"/>
          </a:effectLst>
        </p:spPr>
      </p:pic>
      <p:pic>
        <p:nvPicPr>
          <p:cNvPr id="21" name="Paveikslėlis 20">
            <a:extLst>
              <a:ext uri="{FF2B5EF4-FFF2-40B4-BE49-F238E27FC236}">
                <a16:creationId xmlns:a16="http://schemas.microsoft.com/office/drawing/2014/main" id="{A1122888-E092-F61F-FE4A-E63A064FDC23}"/>
              </a:ext>
            </a:extLst>
          </p:cNvPr>
          <p:cNvPicPr>
            <a:picLocks noChangeAspect="1"/>
          </p:cNvPicPr>
          <p:nvPr/>
        </p:nvPicPr>
        <p:blipFill>
          <a:blip r:embed="rId7"/>
          <a:stretch>
            <a:fillRect/>
          </a:stretch>
        </p:blipFill>
        <p:spPr>
          <a:xfrm>
            <a:off x="10944378" y="694572"/>
            <a:ext cx="3651278" cy="2735139"/>
          </a:xfrm>
          <a:prstGeom prst="rect">
            <a:avLst/>
          </a:prstGeom>
          <a:ln>
            <a:noFill/>
          </a:ln>
          <a:effectLst>
            <a:softEdge rad="112500"/>
          </a:effectLst>
        </p:spPr>
      </p:pic>
      <p:pic>
        <p:nvPicPr>
          <p:cNvPr id="22" name="Paveikslėlis 21">
            <a:extLst>
              <a:ext uri="{FF2B5EF4-FFF2-40B4-BE49-F238E27FC236}">
                <a16:creationId xmlns:a16="http://schemas.microsoft.com/office/drawing/2014/main" id="{B6D27A89-5AC9-2268-D109-C3FCB31EE3A4}"/>
              </a:ext>
            </a:extLst>
          </p:cNvPr>
          <p:cNvPicPr>
            <a:picLocks noChangeAspect="1"/>
          </p:cNvPicPr>
          <p:nvPr/>
        </p:nvPicPr>
        <p:blipFill>
          <a:blip r:embed="rId8"/>
          <a:srcRect l="8260" t="5704" r="8641"/>
          <a:stretch>
            <a:fillRect/>
          </a:stretch>
        </p:blipFill>
        <p:spPr>
          <a:xfrm>
            <a:off x="10944378" y="3917450"/>
            <a:ext cx="3622450" cy="3079169"/>
          </a:xfrm>
          <a:prstGeom prst="rect">
            <a:avLst/>
          </a:prstGeom>
          <a:ln>
            <a:noFill/>
          </a:ln>
          <a:effectLst>
            <a:softEdge rad="112500"/>
          </a:effectLst>
        </p:spPr>
      </p:pic>
      <p:pic>
        <p:nvPicPr>
          <p:cNvPr id="1034" name="Picture 10" descr="Lija Darandovienė">
            <a:extLst>
              <a:ext uri="{FF2B5EF4-FFF2-40B4-BE49-F238E27FC236}">
                <a16:creationId xmlns:a16="http://schemas.microsoft.com/office/drawing/2014/main" id="{50BBEB84-C467-DCDF-09B6-F98839780ED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1184" r="13344"/>
          <a:stretch>
            <a:fillRect/>
          </a:stretch>
        </p:blipFill>
        <p:spPr bwMode="auto">
          <a:xfrm>
            <a:off x="5847909" y="4207202"/>
            <a:ext cx="1403498" cy="27894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6" name="Picture 12" descr="Raimonda Strelkauskaitė">
            <a:extLst>
              <a:ext uri="{FF2B5EF4-FFF2-40B4-BE49-F238E27FC236}">
                <a16:creationId xmlns:a16="http://schemas.microsoft.com/office/drawing/2014/main" id="{10F5221F-C04E-2988-029F-B6666E6E83C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4715" t="6961" r="14433" b="3481"/>
          <a:stretch>
            <a:fillRect/>
          </a:stretch>
        </p:blipFill>
        <p:spPr bwMode="auto">
          <a:xfrm>
            <a:off x="7333086" y="4204096"/>
            <a:ext cx="1471166" cy="27894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8" name="Picture 14" descr="Iryna Jakutaviciene">
            <a:extLst>
              <a:ext uri="{FF2B5EF4-FFF2-40B4-BE49-F238E27FC236}">
                <a16:creationId xmlns:a16="http://schemas.microsoft.com/office/drawing/2014/main" id="{A7B96D65-1925-8138-395D-1CE41283C13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903323" y="4204095"/>
            <a:ext cx="1859611" cy="27894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40" name="Picture 16" descr="Guoda Marmaitė">
            <a:extLst>
              <a:ext uri="{FF2B5EF4-FFF2-40B4-BE49-F238E27FC236}">
                <a16:creationId xmlns:a16="http://schemas.microsoft.com/office/drawing/2014/main" id="{DFC965A7-D951-BF78-A1F6-4F1B1A41F825}"/>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9436" t="12801" r="7611"/>
          <a:stretch>
            <a:fillRect/>
          </a:stretch>
        </p:blipFill>
        <p:spPr bwMode="auto">
          <a:xfrm>
            <a:off x="167747" y="828368"/>
            <a:ext cx="1722474" cy="27159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42" name="Picture 18" descr="Eligijus Zgirskas">
            <a:extLst>
              <a:ext uri="{FF2B5EF4-FFF2-40B4-BE49-F238E27FC236}">
                <a16:creationId xmlns:a16="http://schemas.microsoft.com/office/drawing/2014/main" id="{654DEA89-DC88-16C5-2BDE-BF7F8408D2F1}"/>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1305" t="7557" r="4158" b="5244"/>
          <a:stretch>
            <a:fillRect/>
          </a:stretch>
        </p:blipFill>
        <p:spPr bwMode="auto">
          <a:xfrm>
            <a:off x="2106405" y="828368"/>
            <a:ext cx="1755364" cy="27159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44" name="Picture 20" descr="Marius Šimulis">
            <a:extLst>
              <a:ext uri="{FF2B5EF4-FFF2-40B4-BE49-F238E27FC236}">
                <a16:creationId xmlns:a16="http://schemas.microsoft.com/office/drawing/2014/main" id="{B9F0B651-813F-CF91-13F6-5C146E03BA9F}"/>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3190" t="9605" r="10722"/>
          <a:stretch>
            <a:fillRect/>
          </a:stretch>
        </p:blipFill>
        <p:spPr bwMode="auto">
          <a:xfrm>
            <a:off x="4077431" y="731492"/>
            <a:ext cx="1579930" cy="28154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653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0"/>
          <p:cNvSpPr/>
          <p:nvPr/>
        </p:nvSpPr>
        <p:spPr>
          <a:xfrm>
            <a:off x="578406" y="456426"/>
            <a:ext cx="7550944" cy="1293019"/>
          </a:xfrm>
          <a:prstGeom prst="rect">
            <a:avLst/>
          </a:prstGeom>
          <a:noFill/>
          <a:ln/>
        </p:spPr>
        <p:txBody>
          <a:bodyPr wrap="square" lIns="0" tIns="0" rIns="0" bIns="0" rtlCol="0" anchor="t"/>
          <a:lstStyle/>
          <a:p>
            <a:pPr marL="0" indent="0" algn="l">
              <a:lnSpc>
                <a:spcPts val="5050"/>
              </a:lnSpc>
              <a:buNone/>
            </a:pPr>
            <a:r>
              <a:rPr lang="en-US" sz="4050" b="1" dirty="0">
                <a:solidFill>
                  <a:srgbClr val="000000"/>
                </a:solidFill>
                <a:latin typeface="Montserrat Bold" pitchFamily="34" charset="0"/>
                <a:ea typeface="Montserrat Bold" pitchFamily="34" charset="-122"/>
                <a:cs typeface="Montserrat Bold" pitchFamily="34" charset="-120"/>
              </a:rPr>
              <a:t>Infrastructure</a:t>
            </a:r>
            <a:endParaRPr lang="en-US" sz="4050" dirty="0"/>
          </a:p>
        </p:txBody>
      </p:sp>
      <p:sp>
        <p:nvSpPr>
          <p:cNvPr id="9" name="Text 6"/>
          <p:cNvSpPr/>
          <p:nvPr/>
        </p:nvSpPr>
        <p:spPr>
          <a:xfrm>
            <a:off x="4913233" y="4088249"/>
            <a:ext cx="3206710" cy="646509"/>
          </a:xfrm>
          <a:prstGeom prst="rect">
            <a:avLst/>
          </a:prstGeom>
          <a:noFill/>
          <a:ln/>
        </p:spPr>
        <p:txBody>
          <a:bodyPr wrap="square" lIns="0" tIns="0" rIns="0" bIns="0" rtlCol="0" anchor="t"/>
          <a:lstStyle/>
          <a:p>
            <a:pPr marL="0" indent="0" algn="l">
              <a:lnSpc>
                <a:spcPts val="2500"/>
              </a:lnSpc>
              <a:buNone/>
            </a:pPr>
            <a:r>
              <a:rPr lang="en-US" sz="2000" b="1" dirty="0">
                <a:solidFill>
                  <a:srgbClr val="FFFFFF"/>
                </a:solidFill>
                <a:latin typeface="Montserrat Bold" pitchFamily="34" charset="0"/>
                <a:ea typeface="Montserrat Bold" pitchFamily="34" charset="-122"/>
                <a:cs typeface="Montserrat Bold" pitchFamily="34" charset="-120"/>
              </a:rPr>
              <a:t>Technologijos integracija</a:t>
            </a:r>
            <a:endParaRPr lang="en-US" sz="2000" dirty="0"/>
          </a:p>
        </p:txBody>
      </p:sp>
      <p:sp>
        <p:nvSpPr>
          <p:cNvPr id="12" name="Text 9"/>
          <p:cNvSpPr/>
          <p:nvPr/>
        </p:nvSpPr>
        <p:spPr>
          <a:xfrm>
            <a:off x="1024057" y="6254948"/>
            <a:ext cx="3329821" cy="323255"/>
          </a:xfrm>
          <a:prstGeom prst="rect">
            <a:avLst/>
          </a:prstGeom>
          <a:noFill/>
          <a:ln/>
        </p:spPr>
        <p:txBody>
          <a:bodyPr wrap="none" lIns="0" tIns="0" rIns="0" bIns="0" rtlCol="0" anchor="t"/>
          <a:lstStyle/>
          <a:p>
            <a:pPr marL="0" indent="0" algn="l">
              <a:lnSpc>
                <a:spcPts val="2500"/>
              </a:lnSpc>
              <a:buNone/>
            </a:pPr>
            <a:r>
              <a:rPr lang="en-US" sz="2000" b="1" dirty="0">
                <a:solidFill>
                  <a:srgbClr val="FFFFFF"/>
                </a:solidFill>
                <a:latin typeface="Montserrat Bold" pitchFamily="34" charset="0"/>
                <a:ea typeface="Montserrat Bold" pitchFamily="34" charset="-122"/>
                <a:cs typeface="Montserrat Bold" pitchFamily="34" charset="-120"/>
              </a:rPr>
              <a:t>Sportininkų įsitraukimas</a:t>
            </a:r>
            <a:endParaRPr lang="en-US" sz="2000" dirty="0"/>
          </a:p>
        </p:txBody>
      </p:sp>
      <p:sp>
        <p:nvSpPr>
          <p:cNvPr id="13" name="Text 10"/>
          <p:cNvSpPr/>
          <p:nvPr/>
        </p:nvSpPr>
        <p:spPr>
          <a:xfrm>
            <a:off x="1024057" y="6714649"/>
            <a:ext cx="7095887" cy="341471"/>
          </a:xfrm>
          <a:prstGeom prst="rect">
            <a:avLst/>
          </a:prstGeom>
          <a:noFill/>
          <a:ln/>
        </p:spPr>
        <p:txBody>
          <a:bodyPr wrap="none" lIns="0" tIns="0" rIns="0" bIns="0" rtlCol="0" anchor="t"/>
          <a:lstStyle/>
          <a:p>
            <a:pPr marL="0" indent="0" algn="l">
              <a:lnSpc>
                <a:spcPts val="2650"/>
              </a:lnSpc>
              <a:buNone/>
            </a:pPr>
            <a:r>
              <a:rPr lang="en-US" sz="1750" dirty="0">
                <a:solidFill>
                  <a:srgbClr val="FFFFFF"/>
                </a:solidFill>
                <a:latin typeface="Source Sans 3" pitchFamily="34" charset="0"/>
                <a:ea typeface="Source Sans 3" pitchFamily="34" charset="-122"/>
                <a:cs typeface="Source Sans 3" pitchFamily="34" charset="-120"/>
              </a:rPr>
              <a:t>Skaitmeninės priemonės padeda palaikyti motyvaciją ir stebėti progresą</a:t>
            </a:r>
            <a:endParaRPr lang="en-US" sz="1750" dirty="0"/>
          </a:p>
        </p:txBody>
      </p:sp>
      <p:sp>
        <p:nvSpPr>
          <p:cNvPr id="14" name="Text 1">
            <a:extLst>
              <a:ext uri="{FF2B5EF4-FFF2-40B4-BE49-F238E27FC236}">
                <a16:creationId xmlns:a16="http://schemas.microsoft.com/office/drawing/2014/main" id="{09C63D36-5C49-8380-0407-4FAEBDB3E6C5}"/>
              </a:ext>
            </a:extLst>
          </p:cNvPr>
          <p:cNvSpPr/>
          <p:nvPr/>
        </p:nvSpPr>
        <p:spPr>
          <a:xfrm>
            <a:off x="578406" y="1122120"/>
            <a:ext cx="7550944" cy="1024414"/>
          </a:xfrm>
          <a:prstGeom prst="rect">
            <a:avLst/>
          </a:prstGeom>
          <a:noFill/>
          <a:ln/>
        </p:spPr>
        <p:txBody>
          <a:bodyPr wrap="square" lIns="0" tIns="0" rIns="0" bIns="0" rtlCol="0" anchor="t"/>
          <a:lstStyle/>
          <a:p>
            <a:pPr>
              <a:lnSpc>
                <a:spcPts val="2650"/>
              </a:lnSpc>
            </a:pPr>
            <a:r>
              <a:rPr lang="en-US" sz="1750" dirty="0">
                <a:solidFill>
                  <a:srgbClr val="3D3838"/>
                </a:solidFill>
                <a:latin typeface="Source Sans 3" pitchFamily="34" charset="0"/>
                <a:ea typeface="Source Sans 3" pitchFamily="34" charset="-122"/>
                <a:cs typeface="Source Sans 3" pitchFamily="34" charset="-120"/>
              </a:rPr>
              <a:t>Jonava Sports Center administers the following </a:t>
            </a:r>
            <a:r>
              <a:rPr lang="en-US" sz="1750" b="1" dirty="0">
                <a:solidFill>
                  <a:srgbClr val="3D3838"/>
                </a:solidFill>
                <a:latin typeface="Source Sans 3" pitchFamily="34" charset="0"/>
                <a:ea typeface="Source Sans 3" pitchFamily="34" charset="-122"/>
                <a:cs typeface="Source Sans 3" pitchFamily="34" charset="-120"/>
              </a:rPr>
              <a:t>sports facilities</a:t>
            </a:r>
            <a:r>
              <a:rPr lang="lt-LT" sz="1750" dirty="0">
                <a:solidFill>
                  <a:srgbClr val="3D3838"/>
                </a:solidFill>
                <a:latin typeface="Source Sans 3" pitchFamily="34" charset="0"/>
                <a:ea typeface="Source Sans 3" pitchFamily="34" charset="-122"/>
                <a:cs typeface="Source Sans 3" pitchFamily="34" charset="-120"/>
              </a:rPr>
              <a:t>: </a:t>
            </a:r>
            <a:r>
              <a:rPr lang="en-US" sz="1750" dirty="0">
                <a:solidFill>
                  <a:srgbClr val="3D3838"/>
                </a:solidFill>
                <a:latin typeface="Source Sans 3" pitchFamily="34" charset="0"/>
                <a:ea typeface="Source Sans 3" pitchFamily="34" charset="-122"/>
                <a:cs typeface="Source Sans 3" pitchFamily="34" charset="-120"/>
              </a:rPr>
              <a:t>Arena, universal sports hall, city stadiums, ski and mountain bike trails, table tennis, boxing, judo halls and a </a:t>
            </a:r>
            <a:r>
              <a:rPr lang="lt-LT" sz="1750" dirty="0" err="1">
                <a:solidFill>
                  <a:srgbClr val="3D3838"/>
                </a:solidFill>
                <a:latin typeface="Source Sans 3" pitchFamily="34" charset="0"/>
                <a:ea typeface="Source Sans 3" pitchFamily="34" charset="-122"/>
                <a:cs typeface="Source Sans 3" pitchFamily="34" charset="-120"/>
              </a:rPr>
              <a:t>gym</a:t>
            </a:r>
            <a:r>
              <a:rPr lang="en-US" sz="1750" dirty="0">
                <a:solidFill>
                  <a:srgbClr val="3D3838"/>
                </a:solidFill>
                <a:latin typeface="Source Sans 3" pitchFamily="34" charset="0"/>
                <a:ea typeface="Source Sans 3" pitchFamily="34" charset="-122"/>
                <a:cs typeface="Source Sans 3" pitchFamily="34" charset="-120"/>
              </a:rPr>
              <a:t>. Currently, construction of a sports arena</a:t>
            </a:r>
            <a:r>
              <a:rPr lang="lt-LT" sz="1750" dirty="0">
                <a:solidFill>
                  <a:srgbClr val="3D3838"/>
                </a:solidFill>
                <a:latin typeface="Source Sans 3" pitchFamily="34" charset="0"/>
                <a:ea typeface="Source Sans 3" pitchFamily="34" charset="-122"/>
                <a:cs typeface="Source Sans 3" pitchFamily="34" charset="-120"/>
              </a:rPr>
              <a:t> (</a:t>
            </a:r>
            <a:r>
              <a:rPr lang="en-US" sz="1750" noProof="0" dirty="0" err="1">
                <a:solidFill>
                  <a:srgbClr val="3D3838"/>
                </a:solidFill>
                <a:latin typeface="Source Sans 3" pitchFamily="34" charset="0"/>
                <a:ea typeface="Source Sans 3" pitchFamily="34" charset="-122"/>
                <a:cs typeface="Source Sans 3" pitchFamily="34" charset="-120"/>
              </a:rPr>
              <a:t>manege</a:t>
            </a:r>
            <a:r>
              <a:rPr lang="lt-LT" sz="1750" dirty="0">
                <a:solidFill>
                  <a:srgbClr val="3D3838"/>
                </a:solidFill>
                <a:latin typeface="Source Sans 3" pitchFamily="34" charset="0"/>
                <a:ea typeface="Source Sans 3" pitchFamily="34" charset="-122"/>
                <a:cs typeface="Source Sans 3" pitchFamily="34" charset="-120"/>
              </a:rPr>
              <a:t>)</a:t>
            </a:r>
            <a:r>
              <a:rPr lang="en-US" sz="1750" dirty="0">
                <a:solidFill>
                  <a:srgbClr val="3D3838"/>
                </a:solidFill>
                <a:latin typeface="Source Sans 3" pitchFamily="34" charset="0"/>
                <a:ea typeface="Source Sans 3" pitchFamily="34" charset="-122"/>
                <a:cs typeface="Source Sans 3" pitchFamily="34" charset="-120"/>
              </a:rPr>
              <a:t> has begun, where football, baseball and track and field training will take place</a:t>
            </a:r>
            <a:r>
              <a:rPr lang="lt-LT" sz="1750" dirty="0">
                <a:solidFill>
                  <a:srgbClr val="3D3838"/>
                </a:solidFill>
                <a:latin typeface="Source Sans 3" pitchFamily="34" charset="0"/>
                <a:ea typeface="Source Sans 3" pitchFamily="34" charset="-122"/>
                <a:cs typeface="Source Sans 3" pitchFamily="34" charset="-120"/>
              </a:rPr>
              <a:t>.</a:t>
            </a:r>
            <a:endParaRPr lang="en-US" sz="1750" dirty="0"/>
          </a:p>
        </p:txBody>
      </p:sp>
      <p:pic>
        <p:nvPicPr>
          <p:cNvPr id="15" name="Paveikslėlis 14">
            <a:extLst>
              <a:ext uri="{FF2B5EF4-FFF2-40B4-BE49-F238E27FC236}">
                <a16:creationId xmlns:a16="http://schemas.microsoft.com/office/drawing/2014/main" id="{C53ED83F-49C9-9074-21C5-17EC929C3A07}"/>
              </a:ext>
            </a:extLst>
          </p:cNvPr>
          <p:cNvPicPr>
            <a:picLocks noChangeAspect="1"/>
          </p:cNvPicPr>
          <p:nvPr/>
        </p:nvPicPr>
        <p:blipFill>
          <a:blip r:embed="rId3"/>
          <a:srcRect l="2801" r="2801"/>
          <a:stretch>
            <a:fillRect/>
          </a:stretch>
        </p:blipFill>
        <p:spPr>
          <a:xfrm>
            <a:off x="9630164" y="3228887"/>
            <a:ext cx="4650786" cy="2772000"/>
          </a:xfrm>
          <a:prstGeom prst="rect">
            <a:avLst/>
          </a:prstGeom>
          <a:ln>
            <a:noFill/>
          </a:ln>
          <a:effectLst>
            <a:softEdge rad="112500"/>
          </a:effectLst>
        </p:spPr>
      </p:pic>
      <p:pic>
        <p:nvPicPr>
          <p:cNvPr id="16" name="Paveikslėlis 15">
            <a:extLst>
              <a:ext uri="{FF2B5EF4-FFF2-40B4-BE49-F238E27FC236}">
                <a16:creationId xmlns:a16="http://schemas.microsoft.com/office/drawing/2014/main" id="{318EA2D8-ACBF-3EA5-F819-D223FDA66AFA}"/>
              </a:ext>
            </a:extLst>
          </p:cNvPr>
          <p:cNvPicPr>
            <a:picLocks noChangeAspect="1"/>
          </p:cNvPicPr>
          <p:nvPr/>
        </p:nvPicPr>
        <p:blipFill>
          <a:blip r:embed="rId4"/>
          <a:srcRect l="8087" r="3783" b="21189"/>
          <a:stretch>
            <a:fillRect/>
          </a:stretch>
        </p:blipFill>
        <p:spPr>
          <a:xfrm>
            <a:off x="9630164" y="147816"/>
            <a:ext cx="4653324" cy="2772000"/>
          </a:xfrm>
          <a:prstGeom prst="rect">
            <a:avLst/>
          </a:prstGeom>
          <a:ln>
            <a:noFill/>
          </a:ln>
          <a:effectLst>
            <a:softEdge rad="112500"/>
          </a:effectLst>
        </p:spPr>
      </p:pic>
      <p:pic>
        <p:nvPicPr>
          <p:cNvPr id="17" name="Paveikslėlis 16">
            <a:extLst>
              <a:ext uri="{FF2B5EF4-FFF2-40B4-BE49-F238E27FC236}">
                <a16:creationId xmlns:a16="http://schemas.microsoft.com/office/drawing/2014/main" id="{5F8FF2EF-AFD7-7603-916B-1F66D10CCC80}"/>
              </a:ext>
            </a:extLst>
          </p:cNvPr>
          <p:cNvPicPr>
            <a:picLocks noChangeAspect="1"/>
          </p:cNvPicPr>
          <p:nvPr/>
        </p:nvPicPr>
        <p:blipFill>
          <a:blip r:embed="rId5"/>
          <a:srcRect t="10644"/>
          <a:stretch>
            <a:fillRect/>
          </a:stretch>
        </p:blipFill>
        <p:spPr>
          <a:xfrm>
            <a:off x="4802910" y="2617377"/>
            <a:ext cx="4653268" cy="2772000"/>
          </a:xfrm>
          <a:prstGeom prst="rect">
            <a:avLst/>
          </a:prstGeom>
          <a:ln>
            <a:noFill/>
          </a:ln>
          <a:effectLst>
            <a:softEdge rad="112500"/>
          </a:effectLst>
        </p:spPr>
      </p:pic>
      <p:pic>
        <p:nvPicPr>
          <p:cNvPr id="18" name="Paveikslėlis 17">
            <a:extLst>
              <a:ext uri="{FF2B5EF4-FFF2-40B4-BE49-F238E27FC236}">
                <a16:creationId xmlns:a16="http://schemas.microsoft.com/office/drawing/2014/main" id="{70EF2973-387F-2234-6AD2-00BA0B9EF4EC}"/>
              </a:ext>
            </a:extLst>
          </p:cNvPr>
          <p:cNvPicPr>
            <a:picLocks noChangeAspect="1"/>
          </p:cNvPicPr>
          <p:nvPr/>
        </p:nvPicPr>
        <p:blipFill>
          <a:blip r:embed="rId6"/>
          <a:srcRect l="30383" t="-251" r="1" b="251"/>
          <a:stretch>
            <a:fillRect/>
          </a:stretch>
        </p:blipFill>
        <p:spPr>
          <a:xfrm>
            <a:off x="4802910" y="5426417"/>
            <a:ext cx="4631465" cy="2772000"/>
          </a:xfrm>
          <a:prstGeom prst="rect">
            <a:avLst/>
          </a:prstGeom>
          <a:ln>
            <a:noFill/>
          </a:ln>
          <a:effectLst>
            <a:softEdge rad="112500"/>
          </a:effectLst>
        </p:spPr>
      </p:pic>
      <p:pic>
        <p:nvPicPr>
          <p:cNvPr id="19" name="Paveikslėlis 18">
            <a:extLst>
              <a:ext uri="{FF2B5EF4-FFF2-40B4-BE49-F238E27FC236}">
                <a16:creationId xmlns:a16="http://schemas.microsoft.com/office/drawing/2014/main" id="{D53A9991-3127-A054-4B49-C54A6BDF8E2D}"/>
              </a:ext>
            </a:extLst>
          </p:cNvPr>
          <p:cNvPicPr>
            <a:picLocks noChangeAspect="1"/>
          </p:cNvPicPr>
          <p:nvPr/>
        </p:nvPicPr>
        <p:blipFill>
          <a:blip r:embed="rId7"/>
          <a:srcRect l="8212" t="1715" r="7898" b="9008"/>
          <a:stretch>
            <a:fillRect/>
          </a:stretch>
        </p:blipFill>
        <p:spPr>
          <a:xfrm>
            <a:off x="43155" y="2617377"/>
            <a:ext cx="4631464" cy="2772000"/>
          </a:xfrm>
          <a:prstGeom prst="rect">
            <a:avLst/>
          </a:prstGeom>
          <a:ln>
            <a:noFill/>
          </a:ln>
          <a:effectLst>
            <a:softEdge rad="112500"/>
          </a:effectLst>
        </p:spPr>
      </p:pic>
      <p:pic>
        <p:nvPicPr>
          <p:cNvPr id="20" name="Paveikslėlis 19">
            <a:extLst>
              <a:ext uri="{FF2B5EF4-FFF2-40B4-BE49-F238E27FC236}">
                <a16:creationId xmlns:a16="http://schemas.microsoft.com/office/drawing/2014/main" id="{1543B91B-F222-F503-91E4-CC9C95FF2D9B}"/>
              </a:ext>
            </a:extLst>
          </p:cNvPr>
          <p:cNvPicPr>
            <a:picLocks noChangeAspect="1"/>
          </p:cNvPicPr>
          <p:nvPr/>
        </p:nvPicPr>
        <p:blipFill>
          <a:blip r:embed="rId8"/>
          <a:srcRect t="20045"/>
          <a:stretch>
            <a:fillRect/>
          </a:stretch>
        </p:blipFill>
        <p:spPr>
          <a:xfrm>
            <a:off x="46396" y="5426417"/>
            <a:ext cx="4628223" cy="2772000"/>
          </a:xfrm>
          <a:prstGeom prst="rect">
            <a:avLst/>
          </a:prstGeom>
          <a:ln>
            <a:noFill/>
          </a:ln>
          <a:effectLst>
            <a:softEdge rad="112500"/>
          </a:effectLst>
        </p:spPr>
      </p:pic>
      <p:pic>
        <p:nvPicPr>
          <p:cNvPr id="2" name="Paveikslėlis 1">
            <a:extLst>
              <a:ext uri="{FF2B5EF4-FFF2-40B4-BE49-F238E27FC236}">
                <a16:creationId xmlns:a16="http://schemas.microsoft.com/office/drawing/2014/main" id="{0C217239-623A-9FEA-11AA-D4C199EA8C63}"/>
              </a:ext>
            </a:extLst>
          </p:cNvPr>
          <p:cNvPicPr>
            <a:picLocks noChangeAspect="1"/>
          </p:cNvPicPr>
          <p:nvPr/>
        </p:nvPicPr>
        <p:blipFill>
          <a:blip r:embed="rId9"/>
          <a:stretch>
            <a:fillRect/>
          </a:stretch>
        </p:blipFill>
        <p:spPr>
          <a:xfrm>
            <a:off x="12825046" y="6515687"/>
            <a:ext cx="1713913" cy="171391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24932" y="565071"/>
            <a:ext cx="6175534" cy="518279"/>
          </a:xfrm>
          <a:prstGeom prst="rect">
            <a:avLst/>
          </a:prstGeom>
          <a:noFill/>
          <a:ln/>
        </p:spPr>
        <p:txBody>
          <a:bodyPr wrap="none" lIns="0" tIns="0" rIns="0" bIns="0" rtlCol="0" anchor="t"/>
          <a:lstStyle/>
          <a:p>
            <a:pPr marL="0" indent="0" algn="l">
              <a:lnSpc>
                <a:spcPts val="4050"/>
              </a:lnSpc>
              <a:buNone/>
            </a:pPr>
            <a:r>
              <a:rPr lang="en-US" sz="3250" b="1" dirty="0">
                <a:solidFill>
                  <a:srgbClr val="000000"/>
                </a:solidFill>
                <a:latin typeface="Montserrat Bold" pitchFamily="34" charset="0"/>
                <a:ea typeface="Montserrat Bold" pitchFamily="34" charset="-122"/>
                <a:cs typeface="Montserrat Bold" pitchFamily="34" charset="-120"/>
              </a:rPr>
              <a:t>International Project Involvement</a:t>
            </a:r>
            <a:endParaRPr lang="en-US" sz="3250" dirty="0"/>
          </a:p>
        </p:txBody>
      </p:sp>
      <p:sp>
        <p:nvSpPr>
          <p:cNvPr id="4" name="Text 1"/>
          <p:cNvSpPr/>
          <p:nvPr/>
        </p:nvSpPr>
        <p:spPr>
          <a:xfrm>
            <a:off x="6124932" y="1356955"/>
            <a:ext cx="7866936" cy="547211"/>
          </a:xfrm>
          <a:prstGeom prst="rect">
            <a:avLst/>
          </a:prstGeom>
          <a:noFill/>
          <a:ln/>
        </p:spPr>
        <p:txBody>
          <a:bodyPr wrap="square" lIns="0" tIns="0" rIns="0" bIns="0" rtlCol="0" anchor="t"/>
          <a:lstStyle/>
          <a:p>
            <a:pPr marL="0" indent="0" algn="l">
              <a:lnSpc>
                <a:spcPts val="2150"/>
              </a:lnSpc>
              <a:buNone/>
            </a:pPr>
            <a:r>
              <a:rPr lang="en-US" sz="1400" dirty="0">
                <a:solidFill>
                  <a:srgbClr val="3D3838"/>
                </a:solidFill>
                <a:latin typeface="Source Sans 3" pitchFamily="34" charset="0"/>
                <a:ea typeface="Source Sans 3" pitchFamily="34" charset="-122"/>
                <a:cs typeface="Source Sans 3" pitchFamily="34" charset="-120"/>
              </a:rPr>
              <a:t>The JSC leadership has extensive experience in European coaching and training projects. Key examples include:</a:t>
            </a:r>
            <a:endParaRPr lang="en-US" sz="1400" dirty="0"/>
          </a:p>
        </p:txBody>
      </p:sp>
      <p:sp>
        <p:nvSpPr>
          <p:cNvPr id="5" name="Shape 2"/>
          <p:cNvSpPr/>
          <p:nvPr/>
        </p:nvSpPr>
        <p:spPr>
          <a:xfrm>
            <a:off x="6330196" y="2109430"/>
            <a:ext cx="22860" cy="5554980"/>
          </a:xfrm>
          <a:prstGeom prst="roundRect">
            <a:avLst>
              <a:gd name="adj" fmla="val 119722"/>
            </a:avLst>
          </a:prstGeom>
          <a:solidFill>
            <a:srgbClr val="D8D4D4"/>
          </a:solidFill>
          <a:ln/>
        </p:spPr>
        <p:txBody>
          <a:bodyPr/>
          <a:lstStyle/>
          <a:p>
            <a:endParaRPr lang="lt-LT"/>
          </a:p>
        </p:txBody>
      </p:sp>
      <p:sp>
        <p:nvSpPr>
          <p:cNvPr id="6" name="Shape 3"/>
          <p:cNvSpPr/>
          <p:nvPr/>
        </p:nvSpPr>
        <p:spPr>
          <a:xfrm>
            <a:off x="6512600" y="2303264"/>
            <a:ext cx="547330" cy="22860"/>
          </a:xfrm>
          <a:prstGeom prst="roundRect">
            <a:avLst>
              <a:gd name="adj" fmla="val 119722"/>
            </a:avLst>
          </a:prstGeom>
          <a:solidFill>
            <a:srgbClr val="D8D4D4"/>
          </a:solidFill>
          <a:ln/>
        </p:spPr>
        <p:txBody>
          <a:bodyPr/>
          <a:lstStyle/>
          <a:p>
            <a:endParaRPr lang="lt-LT"/>
          </a:p>
        </p:txBody>
      </p:sp>
      <p:sp>
        <p:nvSpPr>
          <p:cNvPr id="7" name="Shape 4"/>
          <p:cNvSpPr/>
          <p:nvPr/>
        </p:nvSpPr>
        <p:spPr>
          <a:xfrm>
            <a:off x="6124932" y="2109430"/>
            <a:ext cx="410528" cy="410527"/>
          </a:xfrm>
          <a:prstGeom prst="roundRect">
            <a:avLst>
              <a:gd name="adj" fmla="val 6667"/>
            </a:avLst>
          </a:prstGeom>
          <a:solidFill>
            <a:srgbClr val="F2EEEE"/>
          </a:solidFill>
          <a:ln/>
        </p:spPr>
        <p:txBody>
          <a:bodyPr/>
          <a:lstStyle/>
          <a:p>
            <a:endParaRPr lang="lt-LT"/>
          </a:p>
        </p:txBody>
      </p:sp>
      <p:sp>
        <p:nvSpPr>
          <p:cNvPr id="8" name="Text 5"/>
          <p:cNvSpPr/>
          <p:nvPr/>
        </p:nvSpPr>
        <p:spPr>
          <a:xfrm>
            <a:off x="6205835" y="2159198"/>
            <a:ext cx="248722" cy="310991"/>
          </a:xfrm>
          <a:prstGeom prst="rect">
            <a:avLst/>
          </a:prstGeom>
          <a:noFill/>
          <a:ln/>
        </p:spPr>
        <p:txBody>
          <a:bodyPr wrap="none" lIns="0" tIns="0" rIns="0" bIns="0" rtlCol="0" anchor="t"/>
          <a:lstStyle/>
          <a:p>
            <a:pPr marL="0" indent="0" algn="ctr">
              <a:lnSpc>
                <a:spcPts val="1950"/>
              </a:lnSpc>
              <a:buNone/>
            </a:pPr>
            <a:r>
              <a:rPr lang="en-US" sz="1950" b="1" dirty="0">
                <a:solidFill>
                  <a:srgbClr val="3D3838"/>
                </a:solidFill>
                <a:latin typeface="Montserrat Bold" pitchFamily="34" charset="0"/>
                <a:ea typeface="Montserrat Bold" pitchFamily="34" charset="-122"/>
                <a:cs typeface="Montserrat Bold" pitchFamily="34" charset="-120"/>
              </a:rPr>
              <a:t>1</a:t>
            </a:r>
            <a:endParaRPr lang="en-US" sz="1950" dirty="0"/>
          </a:p>
        </p:txBody>
      </p:sp>
      <p:sp>
        <p:nvSpPr>
          <p:cNvPr id="9" name="Text 6"/>
          <p:cNvSpPr/>
          <p:nvPr/>
        </p:nvSpPr>
        <p:spPr>
          <a:xfrm>
            <a:off x="7242453" y="2172057"/>
            <a:ext cx="2073354" cy="259080"/>
          </a:xfrm>
          <a:prstGeom prst="rect">
            <a:avLst/>
          </a:prstGeom>
          <a:noFill/>
          <a:ln/>
        </p:spPr>
        <p:txBody>
          <a:bodyPr wrap="none" lIns="0" tIns="0" rIns="0" bIns="0" rtlCol="0" anchor="t"/>
          <a:lstStyle/>
          <a:p>
            <a:pPr marL="0" indent="0" algn="l">
              <a:lnSpc>
                <a:spcPts val="2000"/>
              </a:lnSpc>
              <a:buNone/>
            </a:pPr>
            <a:r>
              <a:rPr lang="en-US" sz="1600" b="1" dirty="0">
                <a:solidFill>
                  <a:srgbClr val="3D3838"/>
                </a:solidFill>
                <a:latin typeface="Montserrat Bold" pitchFamily="34" charset="0"/>
                <a:ea typeface="Montserrat Bold" pitchFamily="34" charset="-122"/>
                <a:cs typeface="Montserrat Bold" pitchFamily="34" charset="-120"/>
              </a:rPr>
              <a:t>2017–2019</a:t>
            </a:r>
            <a:endParaRPr lang="en-US" sz="1600" dirty="0"/>
          </a:p>
        </p:txBody>
      </p:sp>
      <p:sp>
        <p:nvSpPr>
          <p:cNvPr id="10" name="Text 7"/>
          <p:cNvSpPr/>
          <p:nvPr/>
        </p:nvSpPr>
        <p:spPr>
          <a:xfrm>
            <a:off x="7242450" y="2482406"/>
            <a:ext cx="6749415" cy="820817"/>
          </a:xfrm>
          <a:prstGeom prst="rect">
            <a:avLst/>
          </a:prstGeom>
          <a:noFill/>
          <a:ln/>
        </p:spPr>
        <p:txBody>
          <a:bodyPr wrap="square" lIns="0" tIns="0" rIns="0" bIns="0" rtlCol="0" anchor="t"/>
          <a:lstStyle/>
          <a:p>
            <a:pPr marL="0" indent="0" algn="l">
              <a:lnSpc>
                <a:spcPts val="2150"/>
              </a:lnSpc>
              <a:buNone/>
            </a:pPr>
            <a:r>
              <a:rPr lang="en-US" sz="1400" b="1" dirty="0">
                <a:solidFill>
                  <a:srgbClr val="3D3838"/>
                </a:solidFill>
                <a:latin typeface="Source Sans 3" pitchFamily="34" charset="0"/>
                <a:ea typeface="Source Sans 3" pitchFamily="34" charset="-122"/>
                <a:cs typeface="Source Sans 3" pitchFamily="34" charset="-120"/>
              </a:rPr>
              <a:t>Nordplus "Sustainable Approach Coaching Youth for Elite"</a:t>
            </a:r>
            <a:r>
              <a:rPr lang="en-US" sz="1400" dirty="0">
                <a:solidFill>
                  <a:srgbClr val="3D3838"/>
                </a:solidFill>
                <a:latin typeface="Source Sans 3" pitchFamily="34" charset="0"/>
                <a:ea typeface="Source Sans 3" pitchFamily="34" charset="-122"/>
                <a:cs typeface="Source Sans 3" pitchFamily="34" charset="-120"/>
              </a:rPr>
              <a:t> – JSC’s director co-led this in this Nordic–Baltic network project (coordinated by LSU) focused on developing coach education </a:t>
            </a:r>
            <a:r>
              <a:rPr lang="en-US" sz="1400" i="1" dirty="0" err="1">
                <a:solidFill>
                  <a:srgbClr val="3D3838"/>
                </a:solidFill>
                <a:latin typeface="Source Sans 3" pitchFamily="34" charset="0"/>
              </a:rPr>
              <a:t>programmes</a:t>
            </a:r>
            <a:r>
              <a:rPr lang="en-US" sz="1400" i="1" dirty="0">
                <a:solidFill>
                  <a:srgbClr val="3D3838"/>
                </a:solidFill>
                <a:latin typeface="Source Sans 3" pitchFamily="34" charset="0"/>
              </a:rPr>
              <a:t> for talented young athletes. It built on previous Nordic coaching networks and emphasized holistic, research-based coach training for</a:t>
            </a:r>
            <a:r>
              <a:rPr lang="lt-LT" sz="1400" i="1" dirty="0">
                <a:solidFill>
                  <a:srgbClr val="3D3838"/>
                </a:solidFill>
                <a:latin typeface="Source Sans 3" pitchFamily="34" charset="0"/>
              </a:rPr>
              <a:t> </a:t>
            </a:r>
            <a:r>
              <a:rPr lang="en-US" sz="1400" i="1" noProof="0" dirty="0">
                <a:solidFill>
                  <a:srgbClr val="3D3838"/>
                </a:solidFill>
                <a:latin typeface="Source Sans 3" pitchFamily="34" charset="0"/>
              </a:rPr>
              <a:t>youth</a:t>
            </a:r>
            <a:r>
              <a:rPr lang="lt-LT" sz="1400" i="1" dirty="0">
                <a:solidFill>
                  <a:srgbClr val="3D3838"/>
                </a:solidFill>
                <a:latin typeface="Source Sans 3" pitchFamily="34" charset="0"/>
              </a:rPr>
              <a:t>.</a:t>
            </a:r>
            <a:endParaRPr lang="en-US" sz="1400" i="1" dirty="0">
              <a:solidFill>
                <a:srgbClr val="3D3838"/>
              </a:solidFill>
              <a:latin typeface="Source Sans 3" pitchFamily="34" charset="0"/>
            </a:endParaRPr>
          </a:p>
        </p:txBody>
      </p:sp>
      <p:sp>
        <p:nvSpPr>
          <p:cNvPr id="11" name="Shape 8"/>
          <p:cNvSpPr/>
          <p:nvPr/>
        </p:nvSpPr>
        <p:spPr>
          <a:xfrm>
            <a:off x="6512600" y="3920014"/>
            <a:ext cx="547330" cy="22860"/>
          </a:xfrm>
          <a:prstGeom prst="roundRect">
            <a:avLst>
              <a:gd name="adj" fmla="val 119722"/>
            </a:avLst>
          </a:prstGeom>
          <a:solidFill>
            <a:srgbClr val="D8D4D4"/>
          </a:solidFill>
          <a:ln/>
        </p:spPr>
        <p:txBody>
          <a:bodyPr/>
          <a:lstStyle/>
          <a:p>
            <a:endParaRPr lang="lt-LT"/>
          </a:p>
        </p:txBody>
      </p:sp>
      <p:sp>
        <p:nvSpPr>
          <p:cNvPr id="12" name="Shape 9"/>
          <p:cNvSpPr/>
          <p:nvPr/>
        </p:nvSpPr>
        <p:spPr>
          <a:xfrm>
            <a:off x="6124932" y="3726180"/>
            <a:ext cx="410528" cy="410527"/>
          </a:xfrm>
          <a:prstGeom prst="roundRect">
            <a:avLst>
              <a:gd name="adj" fmla="val 6667"/>
            </a:avLst>
          </a:prstGeom>
          <a:solidFill>
            <a:srgbClr val="F2EEEE"/>
          </a:solidFill>
          <a:ln/>
        </p:spPr>
        <p:txBody>
          <a:bodyPr/>
          <a:lstStyle/>
          <a:p>
            <a:endParaRPr lang="lt-LT"/>
          </a:p>
        </p:txBody>
      </p:sp>
      <p:sp>
        <p:nvSpPr>
          <p:cNvPr id="13" name="Text 10"/>
          <p:cNvSpPr/>
          <p:nvPr/>
        </p:nvSpPr>
        <p:spPr>
          <a:xfrm>
            <a:off x="6205835" y="3775948"/>
            <a:ext cx="248722" cy="310991"/>
          </a:xfrm>
          <a:prstGeom prst="rect">
            <a:avLst/>
          </a:prstGeom>
          <a:noFill/>
          <a:ln/>
        </p:spPr>
        <p:txBody>
          <a:bodyPr wrap="none" lIns="0" tIns="0" rIns="0" bIns="0" rtlCol="0" anchor="t"/>
          <a:lstStyle/>
          <a:p>
            <a:pPr marL="0" indent="0" algn="ctr">
              <a:lnSpc>
                <a:spcPts val="1950"/>
              </a:lnSpc>
              <a:buNone/>
            </a:pPr>
            <a:r>
              <a:rPr lang="en-US" sz="1950" b="1" dirty="0">
                <a:solidFill>
                  <a:srgbClr val="3D3838"/>
                </a:solidFill>
                <a:latin typeface="Montserrat Bold" pitchFamily="34" charset="0"/>
                <a:ea typeface="Montserrat Bold" pitchFamily="34" charset="-122"/>
                <a:cs typeface="Montserrat Bold" pitchFamily="34" charset="-120"/>
              </a:rPr>
              <a:t>2</a:t>
            </a:r>
            <a:endParaRPr lang="en-US" sz="1950" dirty="0"/>
          </a:p>
        </p:txBody>
      </p:sp>
      <p:sp>
        <p:nvSpPr>
          <p:cNvPr id="14" name="Text 11"/>
          <p:cNvSpPr/>
          <p:nvPr/>
        </p:nvSpPr>
        <p:spPr>
          <a:xfrm>
            <a:off x="7242453" y="3788807"/>
            <a:ext cx="2073354" cy="259080"/>
          </a:xfrm>
          <a:prstGeom prst="rect">
            <a:avLst/>
          </a:prstGeom>
          <a:noFill/>
          <a:ln/>
        </p:spPr>
        <p:txBody>
          <a:bodyPr wrap="none" lIns="0" tIns="0" rIns="0" bIns="0" rtlCol="0" anchor="t"/>
          <a:lstStyle/>
          <a:p>
            <a:pPr marL="0" indent="0" algn="l">
              <a:lnSpc>
                <a:spcPts val="2000"/>
              </a:lnSpc>
              <a:buNone/>
            </a:pPr>
            <a:r>
              <a:rPr lang="en-US" sz="1600" b="1" dirty="0">
                <a:solidFill>
                  <a:srgbClr val="3D3838"/>
                </a:solidFill>
                <a:latin typeface="Montserrat Bold" pitchFamily="34" charset="0"/>
                <a:ea typeface="Montserrat Bold" pitchFamily="34" charset="-122"/>
                <a:cs typeface="Montserrat Bold" pitchFamily="34" charset="-120"/>
              </a:rPr>
              <a:t>2018–2020</a:t>
            </a:r>
            <a:endParaRPr lang="en-US" sz="1600" dirty="0"/>
          </a:p>
        </p:txBody>
      </p:sp>
      <p:sp>
        <p:nvSpPr>
          <p:cNvPr id="15" name="Text 12"/>
          <p:cNvSpPr/>
          <p:nvPr/>
        </p:nvSpPr>
        <p:spPr>
          <a:xfrm>
            <a:off x="7242451" y="4057246"/>
            <a:ext cx="6749415" cy="820817"/>
          </a:xfrm>
          <a:prstGeom prst="rect">
            <a:avLst/>
          </a:prstGeom>
          <a:noFill/>
          <a:ln/>
        </p:spPr>
        <p:txBody>
          <a:bodyPr wrap="square" lIns="0" tIns="0" rIns="0" bIns="0" rtlCol="0" anchor="t"/>
          <a:lstStyle/>
          <a:p>
            <a:pPr marL="0" indent="0" algn="l">
              <a:lnSpc>
                <a:spcPts val="2150"/>
              </a:lnSpc>
              <a:buNone/>
            </a:pPr>
            <a:r>
              <a:rPr lang="en-US" sz="1400" b="1" dirty="0">
                <a:solidFill>
                  <a:srgbClr val="3D3838"/>
                </a:solidFill>
                <a:latin typeface="Source Sans 3" pitchFamily="34" charset="0"/>
                <a:ea typeface="Source Sans 3" pitchFamily="34" charset="-122"/>
                <a:cs typeface="Source Sans 3" pitchFamily="34" charset="-120"/>
              </a:rPr>
              <a:t>Erasmus+ "GAME"</a:t>
            </a:r>
            <a:r>
              <a:rPr lang="en-US" sz="1400" dirty="0">
                <a:solidFill>
                  <a:srgbClr val="3D3838"/>
                </a:solidFill>
                <a:latin typeface="Source Sans 3" pitchFamily="34" charset="0"/>
                <a:ea typeface="Source Sans 3" pitchFamily="34" charset="-122"/>
                <a:cs typeface="Source Sans 3" pitchFamily="34" charset="-120"/>
              </a:rPr>
              <a:t> – JSC’s director co-led this Erasmus+ Sport project (“A Serious Game Approach in Mitigating Performance Enhancement Culture in Youth”) that used innovative serious-game pedagogy to educate youth about anti-doping. The project aimed to transform anti-doping education by using “state-of-art learning pedagogies” and gaming technology.</a:t>
            </a:r>
            <a:endParaRPr lang="en-US" sz="1400" dirty="0"/>
          </a:p>
        </p:txBody>
      </p:sp>
      <p:sp>
        <p:nvSpPr>
          <p:cNvPr id="16" name="Shape 13"/>
          <p:cNvSpPr/>
          <p:nvPr/>
        </p:nvSpPr>
        <p:spPr>
          <a:xfrm>
            <a:off x="6512600" y="5536763"/>
            <a:ext cx="547330" cy="22860"/>
          </a:xfrm>
          <a:prstGeom prst="roundRect">
            <a:avLst>
              <a:gd name="adj" fmla="val 119722"/>
            </a:avLst>
          </a:prstGeom>
          <a:solidFill>
            <a:srgbClr val="D8D4D4"/>
          </a:solidFill>
          <a:ln/>
        </p:spPr>
        <p:txBody>
          <a:bodyPr/>
          <a:lstStyle/>
          <a:p>
            <a:endParaRPr lang="lt-LT"/>
          </a:p>
        </p:txBody>
      </p:sp>
      <p:sp>
        <p:nvSpPr>
          <p:cNvPr id="17" name="Shape 14"/>
          <p:cNvSpPr/>
          <p:nvPr/>
        </p:nvSpPr>
        <p:spPr>
          <a:xfrm>
            <a:off x="6124932" y="5342930"/>
            <a:ext cx="410528" cy="410527"/>
          </a:xfrm>
          <a:prstGeom prst="roundRect">
            <a:avLst>
              <a:gd name="adj" fmla="val 6667"/>
            </a:avLst>
          </a:prstGeom>
          <a:solidFill>
            <a:srgbClr val="F2EEEE"/>
          </a:solidFill>
          <a:ln/>
        </p:spPr>
        <p:txBody>
          <a:bodyPr/>
          <a:lstStyle/>
          <a:p>
            <a:endParaRPr lang="lt-LT"/>
          </a:p>
        </p:txBody>
      </p:sp>
      <p:sp>
        <p:nvSpPr>
          <p:cNvPr id="18" name="Text 15"/>
          <p:cNvSpPr/>
          <p:nvPr/>
        </p:nvSpPr>
        <p:spPr>
          <a:xfrm>
            <a:off x="6205835" y="5392698"/>
            <a:ext cx="248722" cy="310991"/>
          </a:xfrm>
          <a:prstGeom prst="rect">
            <a:avLst/>
          </a:prstGeom>
          <a:noFill/>
          <a:ln/>
        </p:spPr>
        <p:txBody>
          <a:bodyPr wrap="none" lIns="0" tIns="0" rIns="0" bIns="0" rtlCol="0" anchor="t"/>
          <a:lstStyle/>
          <a:p>
            <a:pPr marL="0" indent="0" algn="ctr">
              <a:lnSpc>
                <a:spcPts val="1950"/>
              </a:lnSpc>
              <a:buNone/>
            </a:pPr>
            <a:r>
              <a:rPr lang="en-US" sz="1950" b="1" dirty="0">
                <a:solidFill>
                  <a:srgbClr val="3D3838"/>
                </a:solidFill>
                <a:latin typeface="Montserrat Bold" pitchFamily="34" charset="0"/>
                <a:ea typeface="Montserrat Bold" pitchFamily="34" charset="-122"/>
                <a:cs typeface="Montserrat Bold" pitchFamily="34" charset="-120"/>
              </a:rPr>
              <a:t>3</a:t>
            </a:r>
            <a:endParaRPr lang="en-US" sz="1950" dirty="0"/>
          </a:p>
        </p:txBody>
      </p:sp>
      <p:sp>
        <p:nvSpPr>
          <p:cNvPr id="19" name="Text 16"/>
          <p:cNvSpPr/>
          <p:nvPr/>
        </p:nvSpPr>
        <p:spPr>
          <a:xfrm>
            <a:off x="7242453" y="5405557"/>
            <a:ext cx="2073354" cy="259080"/>
          </a:xfrm>
          <a:prstGeom prst="rect">
            <a:avLst/>
          </a:prstGeom>
          <a:noFill/>
          <a:ln/>
        </p:spPr>
        <p:txBody>
          <a:bodyPr wrap="none" lIns="0" tIns="0" rIns="0" bIns="0" rtlCol="0" anchor="t"/>
          <a:lstStyle/>
          <a:p>
            <a:pPr marL="0" indent="0" algn="l">
              <a:lnSpc>
                <a:spcPts val="2000"/>
              </a:lnSpc>
              <a:buNone/>
            </a:pPr>
            <a:r>
              <a:rPr lang="en-US" sz="1600" b="1" dirty="0">
                <a:solidFill>
                  <a:srgbClr val="3D3838"/>
                </a:solidFill>
                <a:latin typeface="Montserrat Bold" pitchFamily="34" charset="0"/>
                <a:ea typeface="Montserrat Bold" pitchFamily="34" charset="-122"/>
                <a:cs typeface="Montserrat Bold" pitchFamily="34" charset="-120"/>
              </a:rPr>
              <a:t>2019–2022</a:t>
            </a:r>
            <a:endParaRPr lang="en-US" sz="1600" dirty="0"/>
          </a:p>
        </p:txBody>
      </p:sp>
      <p:sp>
        <p:nvSpPr>
          <p:cNvPr id="20" name="Text 17"/>
          <p:cNvSpPr/>
          <p:nvPr/>
        </p:nvSpPr>
        <p:spPr>
          <a:xfrm>
            <a:off x="7242452" y="5673996"/>
            <a:ext cx="6749415" cy="547211"/>
          </a:xfrm>
          <a:prstGeom prst="rect">
            <a:avLst/>
          </a:prstGeom>
          <a:noFill/>
          <a:ln/>
        </p:spPr>
        <p:txBody>
          <a:bodyPr wrap="square" lIns="0" tIns="0" rIns="0" bIns="0" rtlCol="0" anchor="t"/>
          <a:lstStyle/>
          <a:p>
            <a:pPr>
              <a:lnSpc>
                <a:spcPts val="2150"/>
              </a:lnSpc>
            </a:pPr>
            <a:r>
              <a:rPr lang="en-US" sz="1400" b="1" dirty="0">
                <a:solidFill>
                  <a:srgbClr val="3D3838"/>
                </a:solidFill>
                <a:latin typeface="Source Sans 3" pitchFamily="34" charset="0"/>
                <a:ea typeface="Source Sans 3" pitchFamily="34" charset="-122"/>
                <a:cs typeface="Source Sans 3" pitchFamily="34" charset="-120"/>
              </a:rPr>
              <a:t>Nordplus NBUCE "Updated Coaching Experience"</a:t>
            </a:r>
            <a:r>
              <a:rPr lang="en-US" sz="1400" dirty="0">
                <a:solidFill>
                  <a:srgbClr val="3D3838"/>
                </a:solidFill>
                <a:latin typeface="Source Sans 3" pitchFamily="34" charset="0"/>
                <a:ea typeface="Source Sans 3" pitchFamily="34" charset="-122"/>
                <a:cs typeface="Source Sans 3" pitchFamily="34" charset="-120"/>
              </a:rPr>
              <a:t> – JSC’s director </a:t>
            </a:r>
            <a:r>
              <a:rPr lang="en-US" sz="1400" noProof="0" dirty="0">
                <a:solidFill>
                  <a:srgbClr val="3D3838"/>
                </a:solidFill>
                <a:latin typeface="Source Sans 3" pitchFamily="34" charset="0"/>
                <a:ea typeface="Source Sans 3" pitchFamily="34" charset="-122"/>
                <a:cs typeface="Source Sans 3" pitchFamily="34" charset="-120"/>
              </a:rPr>
              <a:t>was</a:t>
            </a:r>
            <a:r>
              <a:rPr lang="lt-LT" sz="1400" dirty="0">
                <a:solidFill>
                  <a:srgbClr val="3D3838"/>
                </a:solidFill>
                <a:latin typeface="Source Sans 3" pitchFamily="34" charset="0"/>
                <a:ea typeface="Source Sans 3" pitchFamily="34" charset="-122"/>
                <a:cs typeface="Source Sans 3" pitchFamily="34" charset="-120"/>
              </a:rPr>
              <a:t> a </a:t>
            </a:r>
            <a:r>
              <a:rPr lang="en-US" sz="1400" dirty="0">
                <a:solidFill>
                  <a:srgbClr val="3D3838"/>
                </a:solidFill>
                <a:latin typeface="Source Sans 3" pitchFamily="34" charset="0"/>
                <a:ea typeface="Source Sans 3" pitchFamily="34" charset="-122"/>
                <a:cs typeface="Source Sans 3" pitchFamily="34" charset="-120"/>
              </a:rPr>
              <a:t>Member of this consortium (project NPHZ 2019/10042) to update and harmonize coaching curricula across the Baltic–Nordic region. This network developed new study modules and practical courses for coaches, integrating modern sports science.</a:t>
            </a:r>
            <a:endParaRPr lang="en-US" sz="1400" dirty="0"/>
          </a:p>
        </p:txBody>
      </p:sp>
      <p:sp>
        <p:nvSpPr>
          <p:cNvPr id="21" name="Shape 18"/>
          <p:cNvSpPr/>
          <p:nvPr/>
        </p:nvSpPr>
        <p:spPr>
          <a:xfrm>
            <a:off x="6512600" y="6879908"/>
            <a:ext cx="547330" cy="22860"/>
          </a:xfrm>
          <a:prstGeom prst="roundRect">
            <a:avLst>
              <a:gd name="adj" fmla="val 119722"/>
            </a:avLst>
          </a:prstGeom>
          <a:solidFill>
            <a:srgbClr val="D8D4D4"/>
          </a:solidFill>
          <a:ln/>
        </p:spPr>
        <p:txBody>
          <a:bodyPr/>
          <a:lstStyle/>
          <a:p>
            <a:endParaRPr lang="lt-LT"/>
          </a:p>
        </p:txBody>
      </p:sp>
      <p:sp>
        <p:nvSpPr>
          <p:cNvPr id="22" name="Shape 19"/>
          <p:cNvSpPr/>
          <p:nvPr/>
        </p:nvSpPr>
        <p:spPr>
          <a:xfrm>
            <a:off x="6124932" y="6686074"/>
            <a:ext cx="410528" cy="410527"/>
          </a:xfrm>
          <a:prstGeom prst="roundRect">
            <a:avLst>
              <a:gd name="adj" fmla="val 6667"/>
            </a:avLst>
          </a:prstGeom>
          <a:solidFill>
            <a:srgbClr val="F2EEEE"/>
          </a:solidFill>
          <a:ln/>
        </p:spPr>
        <p:txBody>
          <a:bodyPr/>
          <a:lstStyle/>
          <a:p>
            <a:endParaRPr lang="lt-LT"/>
          </a:p>
        </p:txBody>
      </p:sp>
      <p:sp>
        <p:nvSpPr>
          <p:cNvPr id="23" name="Text 20"/>
          <p:cNvSpPr/>
          <p:nvPr/>
        </p:nvSpPr>
        <p:spPr>
          <a:xfrm>
            <a:off x="6205835" y="6735842"/>
            <a:ext cx="248722" cy="310991"/>
          </a:xfrm>
          <a:prstGeom prst="rect">
            <a:avLst/>
          </a:prstGeom>
          <a:noFill/>
          <a:ln/>
        </p:spPr>
        <p:txBody>
          <a:bodyPr wrap="none" lIns="0" tIns="0" rIns="0" bIns="0" rtlCol="0" anchor="t"/>
          <a:lstStyle/>
          <a:p>
            <a:pPr marL="0" indent="0" algn="ctr">
              <a:lnSpc>
                <a:spcPts val="1950"/>
              </a:lnSpc>
              <a:buNone/>
            </a:pPr>
            <a:r>
              <a:rPr lang="en-US" sz="1950" b="1" dirty="0">
                <a:solidFill>
                  <a:srgbClr val="3D3838"/>
                </a:solidFill>
                <a:latin typeface="Montserrat Bold" pitchFamily="34" charset="0"/>
                <a:ea typeface="Montserrat Bold" pitchFamily="34" charset="-122"/>
                <a:cs typeface="Montserrat Bold" pitchFamily="34" charset="-120"/>
              </a:rPr>
              <a:t>4</a:t>
            </a:r>
            <a:endParaRPr lang="en-US" sz="1950" dirty="0"/>
          </a:p>
        </p:txBody>
      </p:sp>
      <p:sp>
        <p:nvSpPr>
          <p:cNvPr id="24" name="Text 21"/>
          <p:cNvSpPr/>
          <p:nvPr/>
        </p:nvSpPr>
        <p:spPr>
          <a:xfrm>
            <a:off x="7242453" y="6748701"/>
            <a:ext cx="2073354" cy="259080"/>
          </a:xfrm>
          <a:prstGeom prst="rect">
            <a:avLst/>
          </a:prstGeom>
          <a:noFill/>
          <a:ln/>
        </p:spPr>
        <p:txBody>
          <a:bodyPr wrap="none" lIns="0" tIns="0" rIns="0" bIns="0" rtlCol="0" anchor="t"/>
          <a:lstStyle/>
          <a:p>
            <a:pPr marL="0" indent="0" algn="l">
              <a:lnSpc>
                <a:spcPts val="2000"/>
              </a:lnSpc>
              <a:buNone/>
            </a:pPr>
            <a:r>
              <a:rPr lang="en-US" sz="1600" b="1" dirty="0">
                <a:solidFill>
                  <a:srgbClr val="3D3838"/>
                </a:solidFill>
                <a:latin typeface="Montserrat Bold" pitchFamily="34" charset="0"/>
                <a:ea typeface="Montserrat Bold" pitchFamily="34" charset="-122"/>
                <a:cs typeface="Montserrat Bold" pitchFamily="34" charset="-120"/>
              </a:rPr>
              <a:t>2022–2025</a:t>
            </a:r>
            <a:endParaRPr lang="en-US" sz="1600" dirty="0"/>
          </a:p>
        </p:txBody>
      </p:sp>
      <p:sp>
        <p:nvSpPr>
          <p:cNvPr id="25" name="Text 22"/>
          <p:cNvSpPr/>
          <p:nvPr/>
        </p:nvSpPr>
        <p:spPr>
          <a:xfrm>
            <a:off x="7242453" y="7117199"/>
            <a:ext cx="6749415" cy="547211"/>
          </a:xfrm>
          <a:prstGeom prst="rect">
            <a:avLst/>
          </a:prstGeom>
          <a:noFill/>
          <a:ln/>
        </p:spPr>
        <p:txBody>
          <a:bodyPr wrap="square" lIns="0" tIns="0" rIns="0" bIns="0" rtlCol="0" anchor="t"/>
          <a:lstStyle/>
          <a:p>
            <a:pPr>
              <a:lnSpc>
                <a:spcPts val="2150"/>
              </a:lnSpc>
            </a:pPr>
            <a:r>
              <a:rPr lang="en-US" sz="1400" b="1" dirty="0">
                <a:solidFill>
                  <a:srgbClr val="3D3838"/>
                </a:solidFill>
                <a:latin typeface="Source Sans 3" pitchFamily="34" charset="0"/>
                <a:ea typeface="Source Sans 3" pitchFamily="34" charset="-122"/>
                <a:cs typeface="Source Sans 3" pitchFamily="34" charset="-120"/>
              </a:rPr>
              <a:t>Nordplus Horizontal "Digitalization in the Coaching Process"</a:t>
            </a:r>
            <a:r>
              <a:rPr lang="en-US" sz="1400" dirty="0">
                <a:solidFill>
                  <a:srgbClr val="3D3838"/>
                </a:solidFill>
                <a:latin typeface="Source Sans 3" pitchFamily="34" charset="0"/>
                <a:ea typeface="Source Sans 3" pitchFamily="34" charset="-122"/>
                <a:cs typeface="Source Sans 3" pitchFamily="34" charset="-120"/>
              </a:rPr>
              <a:t> – JSC’s director </a:t>
            </a:r>
            <a:r>
              <a:rPr lang="en-US" sz="1400" noProof="0" dirty="0">
                <a:solidFill>
                  <a:srgbClr val="3D3838"/>
                </a:solidFill>
                <a:latin typeface="Source Sans 3" pitchFamily="34" charset="0"/>
                <a:ea typeface="Source Sans 3" pitchFamily="34" charset="-122"/>
                <a:cs typeface="Source Sans 3" pitchFamily="34" charset="-120"/>
              </a:rPr>
              <a:t>was</a:t>
            </a:r>
            <a:r>
              <a:rPr lang="lt-LT" sz="1400" dirty="0">
                <a:solidFill>
                  <a:srgbClr val="3D3838"/>
                </a:solidFill>
                <a:latin typeface="Source Sans 3" pitchFamily="34" charset="0"/>
                <a:ea typeface="Source Sans 3" pitchFamily="34" charset="-122"/>
                <a:cs typeface="Source Sans 3" pitchFamily="34" charset="-120"/>
              </a:rPr>
              <a:t> a </a:t>
            </a:r>
            <a:r>
              <a:rPr lang="lt-LT" sz="1400" dirty="0">
                <a:solidFill>
                  <a:srgbClr val="3D3838"/>
                </a:solidFill>
                <a:latin typeface="Source Sans 3" pitchFamily="34" charset="0"/>
              </a:rPr>
              <a:t>a</a:t>
            </a:r>
            <a:r>
              <a:rPr lang="en-US" sz="1400" dirty="0" err="1">
                <a:solidFill>
                  <a:srgbClr val="3D3838"/>
                </a:solidFill>
                <a:latin typeface="Source Sans 3" pitchFamily="34" charset="0"/>
              </a:rPr>
              <a:t>ctive</a:t>
            </a:r>
            <a:r>
              <a:rPr lang="en-US" sz="1400" dirty="0">
                <a:solidFill>
                  <a:srgbClr val="3D3838"/>
                </a:solidFill>
                <a:latin typeface="Source Sans 3" pitchFamily="34" charset="0"/>
              </a:rPr>
              <a:t> </a:t>
            </a:r>
            <a:r>
              <a:rPr lang="en-US" sz="1400" dirty="0">
                <a:solidFill>
                  <a:srgbClr val="3D3838"/>
                </a:solidFill>
                <a:latin typeface="Source Sans 3" pitchFamily="34" charset="0"/>
                <a:ea typeface="Source Sans 3" pitchFamily="34" charset="-122"/>
                <a:cs typeface="Source Sans 3" pitchFamily="34" charset="-120"/>
              </a:rPr>
              <a:t>member of this ongoing project (NPHZ 2022/10033) which examines how technology (apps, VR, exergames, etc.) can enhance coaching.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85574" y="162640"/>
            <a:ext cx="6851333" cy="615910"/>
          </a:xfrm>
          <a:prstGeom prst="rect">
            <a:avLst/>
          </a:prstGeom>
          <a:noFill/>
          <a:ln/>
        </p:spPr>
        <p:txBody>
          <a:bodyPr wrap="none" lIns="0" tIns="0" rIns="0" bIns="0" rtlCol="0" anchor="t"/>
          <a:lstStyle/>
          <a:p>
            <a:pPr marL="0" indent="0" algn="l">
              <a:lnSpc>
                <a:spcPts val="4800"/>
              </a:lnSpc>
              <a:buNone/>
            </a:pPr>
            <a:r>
              <a:rPr lang="en-US" sz="3850" b="1" dirty="0">
                <a:solidFill>
                  <a:srgbClr val="000000"/>
                </a:solidFill>
                <a:latin typeface="Montserrat Bold" pitchFamily="34" charset="0"/>
                <a:ea typeface="Montserrat Bold" pitchFamily="34" charset="-122"/>
                <a:cs typeface="Montserrat Bold" pitchFamily="34" charset="-120"/>
              </a:rPr>
              <a:t>JSC provides useful tools to</a:t>
            </a:r>
            <a:r>
              <a:rPr lang="lt-LT" sz="3850" b="1" dirty="0">
                <a:solidFill>
                  <a:srgbClr val="000000"/>
                </a:solidFill>
                <a:latin typeface="Montserrat Bold" pitchFamily="34" charset="0"/>
                <a:ea typeface="Montserrat Bold" pitchFamily="34" charset="-122"/>
                <a:cs typeface="Montserrat Bold" pitchFamily="34" charset="-120"/>
              </a:rPr>
              <a:t> </a:t>
            </a:r>
            <a:r>
              <a:rPr lang="en-US" sz="3850" b="1" dirty="0">
                <a:solidFill>
                  <a:srgbClr val="000000"/>
                </a:solidFill>
                <a:latin typeface="Montserrat Bold" pitchFamily="34" charset="0"/>
                <a:ea typeface="Montserrat Bold" pitchFamily="34" charset="-122"/>
                <a:cs typeface="Montserrat Bold" pitchFamily="34" charset="-120"/>
              </a:rPr>
              <a:t>support </a:t>
            </a:r>
            <a:endParaRPr lang="lt-LT" sz="3850" b="1" dirty="0">
              <a:solidFill>
                <a:srgbClr val="000000"/>
              </a:solidFill>
              <a:latin typeface="Montserrat Bold" pitchFamily="34" charset="0"/>
              <a:ea typeface="Montserrat Bold" pitchFamily="34" charset="-122"/>
              <a:cs typeface="Montserrat Bold" pitchFamily="34" charset="-120"/>
            </a:endParaRPr>
          </a:p>
          <a:p>
            <a:pPr marL="0" indent="0" algn="l">
              <a:lnSpc>
                <a:spcPts val="4800"/>
              </a:lnSpc>
              <a:buNone/>
            </a:pPr>
            <a:r>
              <a:rPr lang="en-US" sz="3850" b="1" dirty="0">
                <a:solidFill>
                  <a:srgbClr val="000000"/>
                </a:solidFill>
                <a:latin typeface="Montserrat Bold" pitchFamily="34" charset="0"/>
                <a:ea typeface="Montserrat Bold" pitchFamily="34" charset="-122"/>
                <a:cs typeface="Montserrat Bold" pitchFamily="34" charset="-120"/>
              </a:rPr>
              <a:t>training monitoring</a:t>
            </a:r>
            <a:endParaRPr lang="en-US" sz="3850" dirty="0"/>
          </a:p>
        </p:txBody>
      </p:sp>
      <p:sp>
        <p:nvSpPr>
          <p:cNvPr id="3" name="Text 1"/>
          <p:cNvSpPr/>
          <p:nvPr/>
        </p:nvSpPr>
        <p:spPr>
          <a:xfrm>
            <a:off x="1546286" y="1827848"/>
            <a:ext cx="1766411" cy="923687"/>
          </a:xfrm>
          <a:prstGeom prst="rect">
            <a:avLst/>
          </a:prstGeom>
          <a:noFill/>
          <a:ln/>
        </p:spPr>
        <p:txBody>
          <a:bodyPr wrap="square" lIns="0" tIns="0" rIns="0" bIns="0" rtlCol="0" anchor="t"/>
          <a:lstStyle/>
          <a:p>
            <a:pPr marL="0" indent="0" algn="l">
              <a:lnSpc>
                <a:spcPts val="2400"/>
              </a:lnSpc>
              <a:buNone/>
            </a:pPr>
            <a:r>
              <a:rPr lang="en-US" sz="1900" b="1" dirty="0">
                <a:solidFill>
                  <a:srgbClr val="3D3838"/>
                </a:solidFill>
                <a:latin typeface="Montserrat Bold" pitchFamily="34" charset="0"/>
                <a:ea typeface="Montserrat Bold" pitchFamily="34" charset="-122"/>
                <a:cs typeface="Montserrat Bold" pitchFamily="34" charset="-120"/>
              </a:rPr>
              <a:t>Varied group of athletes</a:t>
            </a:r>
            <a:endParaRPr lang="en-US" sz="1900" dirty="0"/>
          </a:p>
        </p:txBody>
      </p:sp>
      <p:sp>
        <p:nvSpPr>
          <p:cNvPr id="4" name="Text 2"/>
          <p:cNvSpPr/>
          <p:nvPr/>
        </p:nvSpPr>
        <p:spPr>
          <a:xfrm>
            <a:off x="1546286" y="2881551"/>
            <a:ext cx="1766411" cy="3901916"/>
          </a:xfrm>
          <a:prstGeom prst="rect">
            <a:avLst/>
          </a:prstGeom>
          <a:noFill/>
          <a:ln/>
        </p:spPr>
        <p:txBody>
          <a:bodyPr wrap="square" lIns="0" tIns="0" rIns="0" bIns="0" rtlCol="0" anchor="t"/>
          <a:lstStyle/>
          <a:p>
            <a:pPr marL="0" indent="0" algn="l">
              <a:lnSpc>
                <a:spcPts val="2550"/>
              </a:lnSpc>
              <a:buNone/>
            </a:pPr>
            <a:r>
              <a:rPr lang="en-US" sz="1700" dirty="0">
                <a:solidFill>
                  <a:srgbClr val="3D3838"/>
                </a:solidFill>
                <a:latin typeface="Source Sans 3" pitchFamily="34" charset="0"/>
                <a:ea typeface="Source Sans 3" pitchFamily="34" charset="-122"/>
                <a:cs typeface="Source Sans 3" pitchFamily="34" charset="-120"/>
              </a:rPr>
              <a:t>Over 5</a:t>
            </a:r>
            <a:r>
              <a:rPr lang="lt-LT" sz="1700" dirty="0">
                <a:solidFill>
                  <a:srgbClr val="3D3838"/>
                </a:solidFill>
                <a:latin typeface="Source Sans 3" pitchFamily="34" charset="0"/>
                <a:ea typeface="Source Sans 3" pitchFamily="34" charset="-122"/>
                <a:cs typeface="Source Sans 3" pitchFamily="34" charset="-120"/>
              </a:rPr>
              <a:t>5</a:t>
            </a:r>
            <a:r>
              <a:rPr lang="en-US" sz="1700" dirty="0">
                <a:solidFill>
                  <a:srgbClr val="3D3838"/>
                </a:solidFill>
                <a:latin typeface="Source Sans 3" pitchFamily="34" charset="0"/>
                <a:ea typeface="Source Sans 3" pitchFamily="34" charset="-122"/>
                <a:cs typeface="Source Sans 3" pitchFamily="34" charset="-120"/>
              </a:rPr>
              <a:t>0 youth athletes in 7 sports provide a large sample for testing and pilot studies. This diversity lets us test training strategies across genders, ages and sports</a:t>
            </a:r>
            <a:endParaRPr lang="en-US" sz="1700" dirty="0"/>
          </a:p>
        </p:txBody>
      </p:sp>
      <p:sp>
        <p:nvSpPr>
          <p:cNvPr id="5" name="Text 3"/>
          <p:cNvSpPr/>
          <p:nvPr/>
        </p:nvSpPr>
        <p:spPr>
          <a:xfrm>
            <a:off x="4892180" y="1827848"/>
            <a:ext cx="2423019" cy="615791"/>
          </a:xfrm>
          <a:prstGeom prst="rect">
            <a:avLst/>
          </a:prstGeom>
          <a:noFill/>
          <a:ln/>
        </p:spPr>
        <p:txBody>
          <a:bodyPr wrap="square" lIns="0" tIns="0" rIns="0" bIns="0" rtlCol="0" anchor="t"/>
          <a:lstStyle/>
          <a:p>
            <a:pPr marL="0" indent="0" algn="l">
              <a:lnSpc>
                <a:spcPts val="2400"/>
              </a:lnSpc>
              <a:buNone/>
            </a:pPr>
            <a:r>
              <a:rPr lang="en-US" sz="1900" b="1" dirty="0">
                <a:solidFill>
                  <a:srgbClr val="3D3838"/>
                </a:solidFill>
                <a:latin typeface="Montserrat Bold" pitchFamily="34" charset="0"/>
                <a:ea typeface="Montserrat Bold" pitchFamily="34" charset="-122"/>
                <a:cs typeface="Montserrat Bold" pitchFamily="34" charset="-120"/>
              </a:rPr>
              <a:t>Experienced Coaches</a:t>
            </a:r>
            <a:r>
              <a:rPr lang="lt-LT" sz="1900" b="1" dirty="0">
                <a:solidFill>
                  <a:srgbClr val="3D3838"/>
                </a:solidFill>
                <a:latin typeface="Montserrat Bold" pitchFamily="34" charset="0"/>
                <a:ea typeface="Montserrat Bold" pitchFamily="34" charset="-122"/>
                <a:cs typeface="Montserrat Bold" pitchFamily="34" charset="-120"/>
              </a:rPr>
              <a:t> </a:t>
            </a:r>
            <a:r>
              <a:rPr lang="en-US" sz="1900" b="1" noProof="0" dirty="0">
                <a:solidFill>
                  <a:srgbClr val="3D3838"/>
                </a:solidFill>
                <a:latin typeface="Montserrat Bold" pitchFamily="34" charset="0"/>
                <a:ea typeface="Montserrat Bold" pitchFamily="34" charset="-122"/>
                <a:cs typeface="Montserrat Bold" pitchFamily="34" charset="-120"/>
              </a:rPr>
              <a:t>and staff</a:t>
            </a:r>
            <a:endParaRPr lang="en-US" sz="1900" dirty="0"/>
          </a:p>
        </p:txBody>
      </p:sp>
      <p:sp>
        <p:nvSpPr>
          <p:cNvPr id="6" name="Text 4"/>
          <p:cNvSpPr/>
          <p:nvPr/>
        </p:nvSpPr>
        <p:spPr>
          <a:xfrm>
            <a:off x="4892181" y="2573655"/>
            <a:ext cx="1766530" cy="4877395"/>
          </a:xfrm>
          <a:prstGeom prst="rect">
            <a:avLst/>
          </a:prstGeom>
          <a:noFill/>
          <a:ln/>
        </p:spPr>
        <p:txBody>
          <a:bodyPr wrap="square" lIns="0" tIns="0" rIns="0" bIns="0" rtlCol="0" anchor="t"/>
          <a:lstStyle/>
          <a:p>
            <a:pPr marL="0" indent="0" algn="l">
              <a:lnSpc>
                <a:spcPts val="2550"/>
              </a:lnSpc>
              <a:buNone/>
            </a:pPr>
            <a:r>
              <a:rPr lang="en-US" sz="1700" dirty="0">
                <a:solidFill>
                  <a:srgbClr val="3D3838"/>
                </a:solidFill>
                <a:latin typeface="Source Sans 3" pitchFamily="34" charset="0"/>
                <a:ea typeface="Source Sans 3" pitchFamily="34" charset="-122"/>
                <a:cs typeface="Source Sans 3" pitchFamily="34" charset="-120"/>
              </a:rPr>
              <a:t>Our coaching staff includes specialists in each sport who are trained in contemporary methods (partly through the above projects). Two coaches have received intensive instruction in digital coaching methods via the </a:t>
            </a:r>
            <a:r>
              <a:rPr lang="en-US" sz="1700" dirty="0" err="1">
                <a:solidFill>
                  <a:srgbClr val="3D3838"/>
                </a:solidFill>
                <a:latin typeface="Source Sans 3" pitchFamily="34" charset="0"/>
                <a:ea typeface="Source Sans 3" pitchFamily="34" charset="-122"/>
                <a:cs typeface="Source Sans 3" pitchFamily="34" charset="-120"/>
              </a:rPr>
              <a:t>Nordplus</a:t>
            </a:r>
            <a:r>
              <a:rPr lang="en-US" sz="1700" dirty="0">
                <a:solidFill>
                  <a:srgbClr val="3D3838"/>
                </a:solidFill>
                <a:latin typeface="Source Sans 3" pitchFamily="34" charset="0"/>
                <a:ea typeface="Source Sans 3" pitchFamily="34" charset="-122"/>
                <a:cs typeface="Source Sans 3" pitchFamily="34" charset="-120"/>
              </a:rPr>
              <a:t> “Digitalization” project.</a:t>
            </a:r>
            <a:endParaRPr lang="en-US" sz="1700" dirty="0"/>
          </a:p>
        </p:txBody>
      </p:sp>
      <p:sp>
        <p:nvSpPr>
          <p:cNvPr id="7" name="Text 5"/>
          <p:cNvSpPr/>
          <p:nvPr/>
        </p:nvSpPr>
        <p:spPr>
          <a:xfrm>
            <a:off x="8238194" y="1827848"/>
            <a:ext cx="2037519" cy="923687"/>
          </a:xfrm>
          <a:prstGeom prst="rect">
            <a:avLst/>
          </a:prstGeom>
          <a:noFill/>
          <a:ln/>
        </p:spPr>
        <p:txBody>
          <a:bodyPr wrap="square" lIns="0" tIns="0" rIns="0" bIns="0" rtlCol="0" anchor="t"/>
          <a:lstStyle/>
          <a:p>
            <a:pPr marL="0" indent="0" algn="l">
              <a:lnSpc>
                <a:spcPts val="2400"/>
              </a:lnSpc>
              <a:buNone/>
            </a:pPr>
            <a:r>
              <a:rPr lang="en-US" sz="1900" b="1" dirty="0">
                <a:solidFill>
                  <a:srgbClr val="3D3838"/>
                </a:solidFill>
                <a:latin typeface="Montserrat Bold" pitchFamily="34" charset="0"/>
                <a:ea typeface="Montserrat Bold" pitchFamily="34" charset="-122"/>
                <a:cs typeface="Montserrat Bold" pitchFamily="34" charset="-120"/>
              </a:rPr>
              <a:t>Infrastructure</a:t>
            </a:r>
            <a:r>
              <a:rPr lang="lt-LT" sz="1900" b="1" dirty="0">
                <a:solidFill>
                  <a:srgbClr val="3D3838"/>
                </a:solidFill>
                <a:latin typeface="Montserrat Bold" pitchFamily="34" charset="0"/>
                <a:ea typeface="Montserrat Bold" pitchFamily="34" charset="-122"/>
                <a:cs typeface="Montserrat Bold" pitchFamily="34" charset="-120"/>
              </a:rPr>
              <a:t> </a:t>
            </a:r>
            <a:r>
              <a:rPr lang="en-US" sz="1900" b="1" noProof="0" dirty="0">
                <a:solidFill>
                  <a:srgbClr val="3D3838"/>
                </a:solidFill>
                <a:latin typeface="Montserrat Bold" pitchFamily="34" charset="0"/>
                <a:ea typeface="Montserrat Bold" pitchFamily="34" charset="-122"/>
                <a:cs typeface="Montserrat Bold" pitchFamily="34" charset="-120"/>
              </a:rPr>
              <a:t>and</a:t>
            </a:r>
            <a:r>
              <a:rPr lang="lt-LT" sz="1900" b="1" dirty="0">
                <a:solidFill>
                  <a:srgbClr val="3D3838"/>
                </a:solidFill>
                <a:latin typeface="Montserrat Bold" pitchFamily="34" charset="0"/>
                <a:ea typeface="Montserrat Bold" pitchFamily="34" charset="-122"/>
                <a:cs typeface="Montserrat Bold" pitchFamily="34" charset="-120"/>
              </a:rPr>
              <a:t> </a:t>
            </a:r>
            <a:r>
              <a:rPr lang="en-US" sz="1900" b="1" dirty="0">
                <a:solidFill>
                  <a:srgbClr val="3D3838"/>
                </a:solidFill>
                <a:latin typeface="Montserrat Bold" pitchFamily="34" charset="0"/>
                <a:ea typeface="Montserrat Bold" pitchFamily="34" charset="-122"/>
                <a:cs typeface="Montserrat Bold" pitchFamily="34" charset="-120"/>
              </a:rPr>
              <a:t>Facilities</a:t>
            </a:r>
            <a:endParaRPr lang="en-US" sz="1900" dirty="0"/>
          </a:p>
        </p:txBody>
      </p:sp>
      <p:sp>
        <p:nvSpPr>
          <p:cNvPr id="8" name="Text 6"/>
          <p:cNvSpPr/>
          <p:nvPr/>
        </p:nvSpPr>
        <p:spPr>
          <a:xfrm>
            <a:off x="8238194" y="2881551"/>
            <a:ext cx="1766411" cy="2926437"/>
          </a:xfrm>
          <a:prstGeom prst="rect">
            <a:avLst/>
          </a:prstGeom>
          <a:noFill/>
          <a:ln/>
        </p:spPr>
        <p:txBody>
          <a:bodyPr wrap="square" lIns="0" tIns="0" rIns="0" bIns="0" rtlCol="0" anchor="t"/>
          <a:lstStyle/>
          <a:p>
            <a:pPr marL="0" indent="0" algn="l">
              <a:lnSpc>
                <a:spcPts val="2550"/>
              </a:lnSpc>
              <a:buNone/>
            </a:pPr>
            <a:r>
              <a:rPr lang="en-US" sz="1700" dirty="0">
                <a:solidFill>
                  <a:srgbClr val="3D3838"/>
                </a:solidFill>
                <a:latin typeface="Source Sans 3" pitchFamily="34" charset="0"/>
                <a:ea typeface="Source Sans 3" pitchFamily="34" charset="-122"/>
                <a:cs typeface="Source Sans 3" pitchFamily="34" charset="-120"/>
              </a:rPr>
              <a:t>We operate modern training and testing facilities</a:t>
            </a:r>
            <a:r>
              <a:rPr lang="lt-LT" sz="1700" dirty="0">
                <a:solidFill>
                  <a:srgbClr val="3D3838"/>
                </a:solidFill>
                <a:latin typeface="Source Sans 3" pitchFamily="34" charset="0"/>
                <a:ea typeface="Source Sans 3" pitchFamily="34" charset="-122"/>
                <a:cs typeface="Source Sans 3" pitchFamily="34" charset="-120"/>
              </a:rPr>
              <a:t> </a:t>
            </a:r>
            <a:r>
              <a:rPr lang="en-US" sz="1700" noProof="0" dirty="0">
                <a:solidFill>
                  <a:srgbClr val="3D3838"/>
                </a:solidFill>
                <a:latin typeface="Source Sans 3" pitchFamily="34" charset="0"/>
                <a:ea typeface="Source Sans 3" pitchFamily="34" charset="-122"/>
                <a:cs typeface="Source Sans 3" pitchFamily="34" charset="-120"/>
              </a:rPr>
              <a:t>and</a:t>
            </a:r>
            <a:r>
              <a:rPr lang="lt-LT" sz="1700" dirty="0">
                <a:solidFill>
                  <a:srgbClr val="3D3838"/>
                </a:solidFill>
                <a:latin typeface="Source Sans 3" pitchFamily="34" charset="0"/>
                <a:ea typeface="Source Sans 3" pitchFamily="34" charset="-122"/>
                <a:cs typeface="Source Sans 3" pitchFamily="34" charset="-120"/>
              </a:rPr>
              <a:t> </a:t>
            </a:r>
            <a:r>
              <a:rPr lang="en-US" sz="1700" noProof="0" dirty="0">
                <a:solidFill>
                  <a:srgbClr val="3D3838"/>
                </a:solidFill>
                <a:latin typeface="Source Sans 3" pitchFamily="34" charset="0"/>
                <a:ea typeface="Source Sans 3" pitchFamily="34" charset="-122"/>
                <a:cs typeface="Source Sans 3" pitchFamily="34" charset="-120"/>
              </a:rPr>
              <a:t>infrastructures</a:t>
            </a:r>
            <a:r>
              <a:rPr lang="en-US" sz="1700" dirty="0">
                <a:solidFill>
                  <a:srgbClr val="3D3838"/>
                </a:solidFill>
                <a:latin typeface="Source Sans 3" pitchFamily="34" charset="0"/>
                <a:ea typeface="Source Sans 3" pitchFamily="34" charset="-122"/>
                <a:cs typeface="Source Sans 3" pitchFamily="34" charset="-120"/>
              </a:rPr>
              <a:t> (gyms, tracks, courts, boxing rings, etc.) to conduct controlled assessments.</a:t>
            </a:r>
            <a:endParaRPr lang="en-US" sz="1700" dirty="0"/>
          </a:p>
        </p:txBody>
      </p:sp>
      <p:sp>
        <p:nvSpPr>
          <p:cNvPr id="9" name="Text 7"/>
          <p:cNvSpPr/>
          <p:nvPr/>
        </p:nvSpPr>
        <p:spPr>
          <a:xfrm>
            <a:off x="11584088" y="1827848"/>
            <a:ext cx="1766530" cy="923687"/>
          </a:xfrm>
          <a:prstGeom prst="rect">
            <a:avLst/>
          </a:prstGeom>
          <a:noFill/>
          <a:ln/>
        </p:spPr>
        <p:txBody>
          <a:bodyPr wrap="square" lIns="0" tIns="0" rIns="0" bIns="0" rtlCol="0" anchor="t"/>
          <a:lstStyle/>
          <a:p>
            <a:pPr marL="0" indent="0" algn="l">
              <a:lnSpc>
                <a:spcPts val="2400"/>
              </a:lnSpc>
              <a:buNone/>
            </a:pPr>
            <a:r>
              <a:rPr lang="en-US" sz="1900" b="1" dirty="0">
                <a:solidFill>
                  <a:srgbClr val="3D3838"/>
                </a:solidFill>
                <a:latin typeface="Montserrat Bold" pitchFamily="34" charset="0"/>
                <a:ea typeface="Montserrat Bold" pitchFamily="34" charset="-122"/>
                <a:cs typeface="Montserrat Bold" pitchFamily="34" charset="-120"/>
              </a:rPr>
              <a:t>Structured Testing Program</a:t>
            </a:r>
            <a:endParaRPr lang="en-US" sz="1900" dirty="0"/>
          </a:p>
        </p:txBody>
      </p:sp>
      <p:sp>
        <p:nvSpPr>
          <p:cNvPr id="10" name="Text 8"/>
          <p:cNvSpPr/>
          <p:nvPr/>
        </p:nvSpPr>
        <p:spPr>
          <a:xfrm>
            <a:off x="11584088" y="2881551"/>
            <a:ext cx="1766530" cy="4227076"/>
          </a:xfrm>
          <a:prstGeom prst="rect">
            <a:avLst/>
          </a:prstGeom>
          <a:noFill/>
          <a:ln/>
        </p:spPr>
        <p:txBody>
          <a:bodyPr wrap="square" lIns="0" tIns="0" rIns="0" bIns="0" rtlCol="0" anchor="t"/>
          <a:lstStyle/>
          <a:p>
            <a:pPr marL="0" indent="0" algn="l">
              <a:lnSpc>
                <a:spcPts val="2550"/>
              </a:lnSpc>
              <a:buNone/>
            </a:pPr>
            <a:r>
              <a:rPr lang="en-US" sz="1700" dirty="0">
                <a:solidFill>
                  <a:srgbClr val="3D3838"/>
                </a:solidFill>
                <a:latin typeface="Source Sans 3" pitchFamily="34" charset="0"/>
                <a:ea typeface="Source Sans 3" pitchFamily="34" charset="-122"/>
                <a:cs typeface="Source Sans 3" pitchFamily="34" charset="-120"/>
              </a:rPr>
              <a:t>Twice a year, JSC runs standardized testing (general and sport-specific), ensuring consistent monitoring of workload and development. Although not formally documented in external sources, this practice is integral to our training process.</a:t>
            </a:r>
            <a:endParaRPr lang="en-US" sz="1700" dirty="0"/>
          </a:p>
        </p:txBody>
      </p:sp>
      <p:pic>
        <p:nvPicPr>
          <p:cNvPr id="11" name="Paveikslėlis 10">
            <a:extLst>
              <a:ext uri="{FF2B5EF4-FFF2-40B4-BE49-F238E27FC236}">
                <a16:creationId xmlns:a16="http://schemas.microsoft.com/office/drawing/2014/main" id="{19FC9172-9DE3-8CA9-180E-EF96AE3666CB}"/>
              </a:ext>
            </a:extLst>
          </p:cNvPr>
          <p:cNvPicPr>
            <a:picLocks noChangeAspect="1"/>
          </p:cNvPicPr>
          <p:nvPr/>
        </p:nvPicPr>
        <p:blipFill>
          <a:blip r:embed="rId3"/>
          <a:stretch>
            <a:fillRect/>
          </a:stretch>
        </p:blipFill>
        <p:spPr>
          <a:xfrm>
            <a:off x="12825046" y="0"/>
            <a:ext cx="1713913" cy="171391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0553"/>
          </a:xfrm>
          <a:prstGeom prst="rect">
            <a:avLst/>
          </a:prstGeom>
        </p:spPr>
      </p:pic>
      <p:sp>
        <p:nvSpPr>
          <p:cNvPr id="3" name="Text 0"/>
          <p:cNvSpPr/>
          <p:nvPr/>
        </p:nvSpPr>
        <p:spPr>
          <a:xfrm>
            <a:off x="6090642" y="474821"/>
            <a:ext cx="4649986" cy="490538"/>
          </a:xfrm>
          <a:prstGeom prst="rect">
            <a:avLst/>
          </a:prstGeom>
          <a:noFill/>
          <a:ln/>
        </p:spPr>
        <p:txBody>
          <a:bodyPr wrap="none" lIns="0" tIns="0" rIns="0" bIns="0" rtlCol="0" anchor="t"/>
          <a:lstStyle/>
          <a:p>
            <a:pPr marL="0" indent="0" algn="l">
              <a:lnSpc>
                <a:spcPts val="3850"/>
              </a:lnSpc>
              <a:buNone/>
            </a:pPr>
            <a:r>
              <a:rPr lang="en-US" sz="3050" b="1" dirty="0">
                <a:solidFill>
                  <a:srgbClr val="000000"/>
                </a:solidFill>
                <a:latin typeface="Montserrat Bold" pitchFamily="34" charset="0"/>
                <a:ea typeface="Montserrat Bold" pitchFamily="34" charset="-122"/>
                <a:cs typeface="Montserrat Bold" pitchFamily="34" charset="-120"/>
              </a:rPr>
              <a:t>Contribution to the Project</a:t>
            </a:r>
            <a:endParaRPr lang="en-US" sz="3050" dirty="0"/>
          </a:p>
        </p:txBody>
      </p:sp>
      <p:sp>
        <p:nvSpPr>
          <p:cNvPr id="4" name="Text 1"/>
          <p:cNvSpPr/>
          <p:nvPr/>
        </p:nvSpPr>
        <p:spPr>
          <a:xfrm>
            <a:off x="6090642" y="1224320"/>
            <a:ext cx="7935516" cy="517922"/>
          </a:xfrm>
          <a:prstGeom prst="rect">
            <a:avLst/>
          </a:prstGeom>
          <a:noFill/>
          <a:ln/>
        </p:spPr>
        <p:txBody>
          <a:bodyPr wrap="square" lIns="0" tIns="0" rIns="0" bIns="0" rtlCol="0" anchor="t"/>
          <a:lstStyle/>
          <a:p>
            <a:pPr marL="0" indent="0" algn="l">
              <a:lnSpc>
                <a:spcPts val="2000"/>
              </a:lnSpc>
              <a:buNone/>
            </a:pPr>
            <a:r>
              <a:rPr lang="en-US" dirty="0">
                <a:solidFill>
                  <a:srgbClr val="3D3838"/>
                </a:solidFill>
                <a:latin typeface="Source Sans 3" pitchFamily="34" charset="0"/>
                <a:ea typeface="Source Sans 3" pitchFamily="34" charset="-122"/>
                <a:cs typeface="Source Sans 3" pitchFamily="34" charset="-120"/>
              </a:rPr>
              <a:t>In the </a:t>
            </a:r>
            <a:r>
              <a:rPr lang="en-US" b="1" dirty="0">
                <a:solidFill>
                  <a:srgbClr val="3D3838"/>
                </a:solidFill>
                <a:latin typeface="Source Sans 3" pitchFamily="34" charset="0"/>
                <a:ea typeface="Source Sans 3" pitchFamily="34" charset="-122"/>
                <a:cs typeface="Source Sans 3" pitchFamily="34" charset="-120"/>
              </a:rPr>
              <a:t>Mastering the Sport Coaching Process </a:t>
            </a:r>
            <a:r>
              <a:rPr lang="en-US" dirty="0">
                <a:solidFill>
                  <a:srgbClr val="3D3838"/>
                </a:solidFill>
                <a:latin typeface="Source Sans 3" pitchFamily="34" charset="0"/>
                <a:ea typeface="Source Sans 3" pitchFamily="34" charset="-122"/>
                <a:cs typeface="Source Sans 3" pitchFamily="34" charset="-120"/>
              </a:rPr>
              <a:t>project, Jonava Sports Centre offers:</a:t>
            </a:r>
            <a:endParaRPr lang="en-US" dirty="0"/>
          </a:p>
        </p:txBody>
      </p:sp>
      <p:pic>
        <p:nvPicPr>
          <p:cNvPr id="5" name="Image 1" descr="preencoded.png"/>
          <p:cNvPicPr>
            <a:picLocks noChangeAspect="1"/>
          </p:cNvPicPr>
          <p:nvPr/>
        </p:nvPicPr>
        <p:blipFill>
          <a:blip r:embed="rId4"/>
          <a:stretch>
            <a:fillRect/>
          </a:stretch>
        </p:blipFill>
        <p:spPr>
          <a:xfrm>
            <a:off x="6090642" y="1936433"/>
            <a:ext cx="863322" cy="1212056"/>
          </a:xfrm>
          <a:prstGeom prst="rect">
            <a:avLst/>
          </a:prstGeom>
        </p:spPr>
      </p:pic>
      <p:sp>
        <p:nvSpPr>
          <p:cNvPr id="6" name="Text 2"/>
          <p:cNvSpPr/>
          <p:nvPr/>
        </p:nvSpPr>
        <p:spPr>
          <a:xfrm>
            <a:off x="7126605" y="2109073"/>
            <a:ext cx="2001441" cy="245269"/>
          </a:xfrm>
          <a:prstGeom prst="rect">
            <a:avLst/>
          </a:prstGeom>
          <a:noFill/>
          <a:ln/>
        </p:spPr>
        <p:txBody>
          <a:bodyPr wrap="none" lIns="0" tIns="0" rIns="0" bIns="0" rtlCol="0" anchor="t"/>
          <a:lstStyle/>
          <a:p>
            <a:pPr marL="0" indent="0">
              <a:lnSpc>
                <a:spcPts val="1900"/>
              </a:lnSpc>
              <a:buNone/>
            </a:pPr>
            <a:r>
              <a:rPr lang="en-US" sz="1500" b="1" dirty="0">
                <a:solidFill>
                  <a:srgbClr val="3D3838"/>
                </a:solidFill>
                <a:latin typeface="Montserrat Bold" pitchFamily="34" charset="0"/>
                <a:ea typeface="Montserrat Bold" pitchFamily="34" charset="-122"/>
                <a:cs typeface="Montserrat Bold" pitchFamily="34" charset="-120"/>
              </a:rPr>
              <a:t>Practical Expertise</a:t>
            </a:r>
            <a:endParaRPr lang="en-US" sz="1500" dirty="0"/>
          </a:p>
        </p:txBody>
      </p:sp>
      <p:sp>
        <p:nvSpPr>
          <p:cNvPr id="7" name="Text 3"/>
          <p:cNvSpPr/>
          <p:nvPr/>
        </p:nvSpPr>
        <p:spPr>
          <a:xfrm>
            <a:off x="7126605" y="2457926"/>
            <a:ext cx="6899553" cy="517922"/>
          </a:xfrm>
          <a:prstGeom prst="rect">
            <a:avLst/>
          </a:prstGeom>
          <a:noFill/>
          <a:ln/>
        </p:spPr>
        <p:txBody>
          <a:bodyPr wrap="square" lIns="0" tIns="0" rIns="0" bIns="0" rtlCol="0" anchor="t"/>
          <a:lstStyle/>
          <a:p>
            <a:pPr marL="0" indent="0" algn="l">
              <a:lnSpc>
                <a:spcPts val="2000"/>
              </a:lnSpc>
              <a:buNone/>
            </a:pPr>
            <a:r>
              <a:rPr lang="en-US" sz="1350" dirty="0">
                <a:solidFill>
                  <a:srgbClr val="3D3838"/>
                </a:solidFill>
                <a:latin typeface="Source Sans 3" pitchFamily="34" charset="0"/>
                <a:ea typeface="Source Sans 3" pitchFamily="34" charset="-122"/>
                <a:cs typeface="Source Sans 3" pitchFamily="34" charset="-120"/>
              </a:rPr>
              <a:t>With a proven track record in coaching education (through Erasmus+ and </a:t>
            </a:r>
            <a:r>
              <a:rPr lang="en-US" sz="1350" dirty="0" err="1">
                <a:solidFill>
                  <a:srgbClr val="3D3838"/>
                </a:solidFill>
                <a:latin typeface="Source Sans 3" pitchFamily="34" charset="0"/>
                <a:ea typeface="Source Sans 3" pitchFamily="34" charset="-122"/>
                <a:cs typeface="Source Sans 3" pitchFamily="34" charset="-120"/>
              </a:rPr>
              <a:t>Nordplus</a:t>
            </a:r>
            <a:r>
              <a:rPr lang="en-US" sz="1350" dirty="0">
                <a:solidFill>
                  <a:srgbClr val="3D3838"/>
                </a:solidFill>
                <a:latin typeface="Source Sans 3" pitchFamily="34" charset="0"/>
                <a:ea typeface="Source Sans 3" pitchFamily="34" charset="-122"/>
                <a:cs typeface="Source Sans 3" pitchFamily="34" charset="-120"/>
              </a:rPr>
              <a:t> projects), we bring pedagogical experience in training monitoring to share.</a:t>
            </a:r>
            <a:endParaRPr lang="en-US" sz="1350" dirty="0"/>
          </a:p>
        </p:txBody>
      </p:sp>
      <p:pic>
        <p:nvPicPr>
          <p:cNvPr id="8" name="Image 2" descr="preencoded.png"/>
          <p:cNvPicPr>
            <a:picLocks noChangeAspect="1"/>
          </p:cNvPicPr>
          <p:nvPr/>
        </p:nvPicPr>
        <p:blipFill>
          <a:blip r:embed="rId5"/>
          <a:stretch>
            <a:fillRect/>
          </a:stretch>
        </p:blipFill>
        <p:spPr>
          <a:xfrm>
            <a:off x="6090642" y="3148489"/>
            <a:ext cx="863322" cy="1212056"/>
          </a:xfrm>
          <a:prstGeom prst="rect">
            <a:avLst/>
          </a:prstGeom>
        </p:spPr>
      </p:pic>
      <p:sp>
        <p:nvSpPr>
          <p:cNvPr id="9" name="Text 4"/>
          <p:cNvSpPr/>
          <p:nvPr/>
        </p:nvSpPr>
        <p:spPr>
          <a:xfrm>
            <a:off x="7126605" y="3321129"/>
            <a:ext cx="2045256" cy="245269"/>
          </a:xfrm>
          <a:prstGeom prst="rect">
            <a:avLst/>
          </a:prstGeom>
          <a:noFill/>
          <a:ln/>
        </p:spPr>
        <p:txBody>
          <a:bodyPr wrap="none" lIns="0" tIns="0" rIns="0" bIns="0" rtlCol="0" anchor="t"/>
          <a:lstStyle/>
          <a:p>
            <a:pPr marL="0" indent="0" algn="l">
              <a:lnSpc>
                <a:spcPts val="1900"/>
              </a:lnSpc>
              <a:buNone/>
            </a:pPr>
            <a:r>
              <a:rPr lang="en-US" sz="1500" b="1" dirty="0">
                <a:solidFill>
                  <a:srgbClr val="3D3838"/>
                </a:solidFill>
                <a:latin typeface="Montserrat Bold" pitchFamily="34" charset="0"/>
                <a:ea typeface="Montserrat Bold" pitchFamily="34" charset="-122"/>
                <a:cs typeface="Montserrat Bold" pitchFamily="34" charset="-120"/>
              </a:rPr>
              <a:t>Research &amp; Innovation</a:t>
            </a:r>
            <a:endParaRPr lang="en-US" sz="1500" dirty="0"/>
          </a:p>
        </p:txBody>
      </p:sp>
      <p:sp>
        <p:nvSpPr>
          <p:cNvPr id="10" name="Text 5"/>
          <p:cNvSpPr/>
          <p:nvPr/>
        </p:nvSpPr>
        <p:spPr>
          <a:xfrm>
            <a:off x="7126605" y="3669982"/>
            <a:ext cx="6899553" cy="517922"/>
          </a:xfrm>
          <a:prstGeom prst="rect">
            <a:avLst/>
          </a:prstGeom>
          <a:noFill/>
          <a:ln/>
        </p:spPr>
        <p:txBody>
          <a:bodyPr wrap="square" lIns="0" tIns="0" rIns="0" bIns="0" rtlCol="0" anchor="t"/>
          <a:lstStyle/>
          <a:p>
            <a:pPr marL="0" indent="0" algn="l">
              <a:lnSpc>
                <a:spcPts val="2000"/>
              </a:lnSpc>
              <a:buNone/>
            </a:pPr>
            <a:r>
              <a:rPr lang="en-US" sz="1350" dirty="0">
                <a:solidFill>
                  <a:srgbClr val="3D3838"/>
                </a:solidFill>
                <a:latin typeface="Source Sans 3" pitchFamily="34" charset="0"/>
                <a:ea typeface="Source Sans 3" pitchFamily="34" charset="-122"/>
                <a:cs typeface="Source Sans 3" pitchFamily="34" charset="-120"/>
              </a:rPr>
              <a:t>Our systematic testing program and tech-savvy coaches (trained in digital tools) make us an ideal partner for trials of new monitoring methods or curricula.</a:t>
            </a:r>
            <a:endParaRPr lang="en-US" sz="1350" dirty="0"/>
          </a:p>
        </p:txBody>
      </p:sp>
      <p:pic>
        <p:nvPicPr>
          <p:cNvPr id="11" name="Image 3" descr="preencoded.png"/>
          <p:cNvPicPr>
            <a:picLocks noChangeAspect="1"/>
          </p:cNvPicPr>
          <p:nvPr/>
        </p:nvPicPr>
        <p:blipFill>
          <a:blip r:embed="rId6"/>
          <a:stretch>
            <a:fillRect/>
          </a:stretch>
        </p:blipFill>
        <p:spPr>
          <a:xfrm>
            <a:off x="6090642" y="4360545"/>
            <a:ext cx="863322" cy="1212056"/>
          </a:xfrm>
          <a:prstGeom prst="rect">
            <a:avLst/>
          </a:prstGeom>
        </p:spPr>
      </p:pic>
      <p:sp>
        <p:nvSpPr>
          <p:cNvPr id="12" name="Text 6"/>
          <p:cNvSpPr/>
          <p:nvPr/>
        </p:nvSpPr>
        <p:spPr>
          <a:xfrm>
            <a:off x="7126605" y="4533186"/>
            <a:ext cx="2048113" cy="245269"/>
          </a:xfrm>
          <a:prstGeom prst="rect">
            <a:avLst/>
          </a:prstGeom>
          <a:noFill/>
          <a:ln/>
        </p:spPr>
        <p:txBody>
          <a:bodyPr wrap="none" lIns="0" tIns="0" rIns="0" bIns="0" rtlCol="0" anchor="t"/>
          <a:lstStyle/>
          <a:p>
            <a:pPr marL="0" indent="0" algn="l">
              <a:lnSpc>
                <a:spcPts val="1900"/>
              </a:lnSpc>
              <a:buNone/>
            </a:pPr>
            <a:r>
              <a:rPr lang="en-US" sz="1500" b="1" dirty="0">
                <a:solidFill>
                  <a:srgbClr val="3D3838"/>
                </a:solidFill>
                <a:latin typeface="Montserrat Bold" pitchFamily="34" charset="0"/>
                <a:ea typeface="Montserrat Bold" pitchFamily="34" charset="-122"/>
                <a:cs typeface="Montserrat Bold" pitchFamily="34" charset="-120"/>
              </a:rPr>
              <a:t>Human Resources</a:t>
            </a:r>
            <a:endParaRPr lang="en-US" sz="1500" dirty="0"/>
          </a:p>
        </p:txBody>
      </p:sp>
      <p:sp>
        <p:nvSpPr>
          <p:cNvPr id="13" name="Text 7"/>
          <p:cNvSpPr/>
          <p:nvPr/>
        </p:nvSpPr>
        <p:spPr>
          <a:xfrm>
            <a:off x="7126605" y="4882039"/>
            <a:ext cx="6899553" cy="517922"/>
          </a:xfrm>
          <a:prstGeom prst="rect">
            <a:avLst/>
          </a:prstGeom>
          <a:noFill/>
          <a:ln/>
        </p:spPr>
        <p:txBody>
          <a:bodyPr wrap="square" lIns="0" tIns="0" rIns="0" bIns="0" rtlCol="0" anchor="t"/>
          <a:lstStyle/>
          <a:p>
            <a:pPr marL="0" indent="0" algn="l">
              <a:lnSpc>
                <a:spcPts val="2000"/>
              </a:lnSpc>
              <a:buNone/>
            </a:pPr>
            <a:r>
              <a:rPr lang="en-US" sz="1350" dirty="0">
                <a:solidFill>
                  <a:srgbClr val="3D3838"/>
                </a:solidFill>
                <a:latin typeface="Source Sans 3" pitchFamily="34" charset="0"/>
                <a:ea typeface="Source Sans 3" pitchFamily="34" charset="-122"/>
                <a:cs typeface="Source Sans 3" pitchFamily="34" charset="-120"/>
              </a:rPr>
              <a:t>We can host workshops or pilot training modules on load management</a:t>
            </a:r>
            <a:endParaRPr lang="en-US" sz="1350" dirty="0"/>
          </a:p>
        </p:txBody>
      </p:sp>
      <p:pic>
        <p:nvPicPr>
          <p:cNvPr id="14" name="Image 4" descr="preencoded.png"/>
          <p:cNvPicPr>
            <a:picLocks noChangeAspect="1"/>
          </p:cNvPicPr>
          <p:nvPr/>
        </p:nvPicPr>
        <p:blipFill>
          <a:blip r:embed="rId7"/>
          <a:stretch>
            <a:fillRect/>
          </a:stretch>
        </p:blipFill>
        <p:spPr>
          <a:xfrm>
            <a:off x="6090642" y="5572601"/>
            <a:ext cx="863322" cy="1212056"/>
          </a:xfrm>
          <a:prstGeom prst="rect">
            <a:avLst/>
          </a:prstGeom>
        </p:spPr>
      </p:pic>
      <p:sp>
        <p:nvSpPr>
          <p:cNvPr id="15" name="Text 8"/>
          <p:cNvSpPr/>
          <p:nvPr/>
        </p:nvSpPr>
        <p:spPr>
          <a:xfrm>
            <a:off x="7126605" y="5745242"/>
            <a:ext cx="1992035" cy="245269"/>
          </a:xfrm>
          <a:prstGeom prst="rect">
            <a:avLst/>
          </a:prstGeom>
          <a:noFill/>
          <a:ln/>
        </p:spPr>
        <p:txBody>
          <a:bodyPr wrap="none" lIns="0" tIns="0" rIns="0" bIns="0" rtlCol="0" anchor="t"/>
          <a:lstStyle/>
          <a:p>
            <a:pPr marL="0" indent="0" algn="l">
              <a:lnSpc>
                <a:spcPts val="1900"/>
              </a:lnSpc>
              <a:buNone/>
            </a:pPr>
            <a:r>
              <a:rPr lang="en-US" sz="1500" b="1" dirty="0">
                <a:solidFill>
                  <a:srgbClr val="3D3838"/>
                </a:solidFill>
                <a:latin typeface="Montserrat Bold" pitchFamily="34" charset="0"/>
                <a:ea typeface="Montserrat Bold" pitchFamily="34" charset="-122"/>
                <a:cs typeface="Montserrat Bold" pitchFamily="34" charset="-120"/>
              </a:rPr>
              <a:t>Regional Outreach</a:t>
            </a:r>
            <a:endParaRPr lang="en-US" sz="1500" dirty="0"/>
          </a:p>
        </p:txBody>
      </p:sp>
      <p:sp>
        <p:nvSpPr>
          <p:cNvPr id="16" name="Text 9"/>
          <p:cNvSpPr/>
          <p:nvPr/>
        </p:nvSpPr>
        <p:spPr>
          <a:xfrm>
            <a:off x="7126605" y="6094095"/>
            <a:ext cx="6899553" cy="517922"/>
          </a:xfrm>
          <a:prstGeom prst="rect">
            <a:avLst/>
          </a:prstGeom>
          <a:noFill/>
          <a:ln/>
        </p:spPr>
        <p:txBody>
          <a:bodyPr wrap="square" lIns="0" tIns="0" rIns="0" bIns="0" rtlCol="0" anchor="t"/>
          <a:lstStyle/>
          <a:p>
            <a:pPr marL="0" indent="0" algn="l">
              <a:lnSpc>
                <a:spcPts val="2000"/>
              </a:lnSpc>
              <a:buNone/>
            </a:pPr>
            <a:r>
              <a:rPr lang="en-US" sz="1350" dirty="0">
                <a:solidFill>
                  <a:srgbClr val="3D3838"/>
                </a:solidFill>
                <a:latin typeface="Source Sans 3" pitchFamily="34" charset="0"/>
                <a:ea typeface="Source Sans 3" pitchFamily="34" charset="-122"/>
                <a:cs typeface="Source Sans 3" pitchFamily="34" charset="-120"/>
              </a:rPr>
              <a:t>As the district’s sports hub, JSC can disseminate project findings to schools, clubs and local sports federations, amplifying educational impact</a:t>
            </a:r>
            <a:endParaRPr lang="en-US" sz="1350" dirty="0"/>
          </a:p>
        </p:txBody>
      </p:sp>
      <p:sp>
        <p:nvSpPr>
          <p:cNvPr id="17" name="Text 10"/>
          <p:cNvSpPr/>
          <p:nvPr/>
        </p:nvSpPr>
        <p:spPr>
          <a:xfrm>
            <a:off x="6090642" y="6978848"/>
            <a:ext cx="7935516" cy="776883"/>
          </a:xfrm>
          <a:prstGeom prst="rect">
            <a:avLst/>
          </a:prstGeom>
          <a:noFill/>
          <a:ln/>
        </p:spPr>
        <p:txBody>
          <a:bodyPr wrap="square" lIns="0" tIns="0" rIns="0" bIns="0" rtlCol="0" anchor="t"/>
          <a:lstStyle/>
          <a:p>
            <a:pPr marL="0" indent="0" algn="l">
              <a:lnSpc>
                <a:spcPts val="2000"/>
              </a:lnSpc>
              <a:buNone/>
            </a:pPr>
            <a:r>
              <a:rPr lang="en-US" dirty="0">
                <a:solidFill>
                  <a:srgbClr val="3D3838"/>
                </a:solidFill>
                <a:latin typeface="Source Sans 3" pitchFamily="34" charset="0"/>
                <a:ea typeface="Source Sans 3" pitchFamily="34" charset="-122"/>
                <a:cs typeface="Source Sans 3" pitchFamily="34" charset="-120"/>
              </a:rPr>
              <a:t>Together, JSC’s resources and expertise – from advanced coach training projects to rigorous athlete testing – position us to contribute substantially to research and educational activities on training load monitoring and coach competence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421</TotalTime>
  <Words>731</Words>
  <Application>Microsoft Office PowerPoint</Application>
  <PresentationFormat>Custom</PresentationFormat>
  <Paragraphs>61</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Jurate</dc:creator>
  <cp:lastModifiedBy>Sporto Centras</cp:lastModifiedBy>
  <cp:revision>12</cp:revision>
  <dcterms:created xsi:type="dcterms:W3CDTF">2025-11-10T09:52:23Z</dcterms:created>
  <dcterms:modified xsi:type="dcterms:W3CDTF">2025-12-15T14:09:30Z</dcterms:modified>
</cp:coreProperties>
</file>