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6" r:id="rId3"/>
    <p:sldId id="267" r:id="rId4"/>
    <p:sldId id="292" r:id="rId5"/>
    <p:sldId id="269" r:id="rId6"/>
    <p:sldId id="294" r:id="rId7"/>
    <p:sldId id="270" r:id="rId8"/>
    <p:sldId id="273" r:id="rId9"/>
    <p:sldId id="304" r:id="rId10"/>
    <p:sldId id="298" r:id="rId11"/>
    <p:sldId id="302" r:id="rId12"/>
    <p:sldId id="307" r:id="rId13"/>
    <p:sldId id="306" r:id="rId14"/>
    <p:sldId id="319" r:id="rId15"/>
    <p:sldId id="310" r:id="rId16"/>
    <p:sldId id="312" r:id="rId17"/>
    <p:sldId id="314" r:id="rId18"/>
    <p:sldId id="316" r:id="rId19"/>
    <p:sldId id="318" r:id="rId20"/>
    <p:sldId id="290" r:id="rId2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686042-9B9B-32EC-50B2-EF58A6D0C111}" name="Veronika Kapalinskaitė | Lietuvos mokslo taryba" initials="VK|Lmt" userId="S::veronika.kapalinskaite@lmt.lt::4834335c-449b-4001-8ece-1d2dd516981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2D08B"/>
    <a:srgbClr val="9C9C9C"/>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 stiliaus, be tinklelio">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Šviesus stilius 3 – paryškinima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3856"/>
    <p:restoredTop sz="94964" autoAdjust="0"/>
  </p:normalViewPr>
  <p:slideViewPr>
    <p:cSldViewPr snapToGrid="0">
      <p:cViewPr varScale="1">
        <p:scale>
          <a:sx n="105" d="100"/>
          <a:sy n="105" d="100"/>
        </p:scale>
        <p:origin x="200"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s>
</file>

<file path=ppt/diagrams/_rels/data4.xml.rels><?xml version="1.0" encoding="UTF-8" standalone="yes"?>
<Relationships xmlns="http://schemas.openxmlformats.org/package/2006/relationships"><Relationship Id="rId1" Type="http://schemas.openxmlformats.org/officeDocument/2006/relationships/hyperlink" Target="mailto:info@lmt.lt"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mailto:info@lmt.lt" TargetMode="Externa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078700-A835-6C46-9B02-22F83CFD5045}" type="doc">
      <dgm:prSet loTypeId="urn:microsoft.com/office/officeart/2005/8/layout/vList3" loCatId="list" qsTypeId="urn:microsoft.com/office/officeart/2005/8/quickstyle/simple1" qsCatId="simple" csTypeId="urn:microsoft.com/office/officeart/2005/8/colors/accent3_1" csCatId="accent3" phldr="1"/>
      <dgm:spPr/>
    </dgm:pt>
    <dgm:pt modelId="{E5CAB32D-D014-6F4F-8A1D-DDF2C993F68C}">
      <dgm:prSet custT="1"/>
      <dgm:spPr/>
      <dgm:t>
        <a:bodyPr/>
        <a:lstStyle/>
        <a:p>
          <a:r>
            <a:rPr lang="lt-LT" sz="2000" dirty="0">
              <a:latin typeface="Calibri" panose="020F0502020204030204" pitchFamily="34" charset="0"/>
              <a:ea typeface="Calibri" panose="020F0502020204030204" pitchFamily="34" charset="0"/>
              <a:cs typeface="Calibri" panose="020F0502020204030204" pitchFamily="34" charset="0"/>
            </a:rPr>
            <a:t>Skatinti naujų tyrėjų grupių formavimąsi valstybei prioritetinėse sumaniosios specializacijos MTEP veiklos srityse</a:t>
          </a:r>
          <a:endParaRPr lang="en-LT" sz="2000" dirty="0"/>
        </a:p>
      </dgm:t>
    </dgm:pt>
    <dgm:pt modelId="{E5FA8B93-B4C1-424C-9373-0DE24246C562}" type="parTrans" cxnId="{DB506C1D-8D23-2948-ADD6-C3070E9A3FEA}">
      <dgm:prSet/>
      <dgm:spPr/>
      <dgm:t>
        <a:bodyPr/>
        <a:lstStyle/>
        <a:p>
          <a:endParaRPr lang="en-US"/>
        </a:p>
      </dgm:t>
    </dgm:pt>
    <dgm:pt modelId="{AB3CCC12-AFFB-ED48-9B75-14FB67979966}" type="sibTrans" cxnId="{DB506C1D-8D23-2948-ADD6-C3070E9A3FEA}">
      <dgm:prSet/>
      <dgm:spPr/>
      <dgm:t>
        <a:bodyPr/>
        <a:lstStyle/>
        <a:p>
          <a:endParaRPr lang="en-US"/>
        </a:p>
      </dgm:t>
    </dgm:pt>
    <dgm:pt modelId="{8FF171D0-BBD0-E441-9D10-573A1786774D}">
      <dgm:prSet custT="1"/>
      <dgm:spPr/>
      <dgm:t>
        <a:bodyPr/>
        <a:lstStyle/>
        <a:p>
          <a:r>
            <a:rPr lang="lt-LT" sz="2000" dirty="0">
              <a:latin typeface="Calibri" panose="020F0502020204030204" pitchFamily="34" charset="0"/>
              <a:ea typeface="Calibri" panose="020F0502020204030204" pitchFamily="34" charset="0"/>
              <a:cs typeface="Calibri" panose="020F0502020204030204" pitchFamily="34" charset="0"/>
            </a:rPr>
            <a:t>Stiprinti tyrimų potencialą Lietuvos mokslo ir studijų institucijose </a:t>
          </a:r>
          <a:endParaRPr lang="en-LT" sz="2000" dirty="0"/>
        </a:p>
      </dgm:t>
    </dgm:pt>
    <dgm:pt modelId="{DFFE1084-1B50-1847-873E-52C23F562A76}" type="parTrans" cxnId="{AEEBF11E-5312-7E47-A108-847A0BDB17E5}">
      <dgm:prSet/>
      <dgm:spPr/>
      <dgm:t>
        <a:bodyPr/>
        <a:lstStyle/>
        <a:p>
          <a:endParaRPr lang="en-US"/>
        </a:p>
      </dgm:t>
    </dgm:pt>
    <dgm:pt modelId="{D5ECBE61-1B2F-AB42-A055-CA83C5EEB5D4}" type="sibTrans" cxnId="{AEEBF11E-5312-7E47-A108-847A0BDB17E5}">
      <dgm:prSet/>
      <dgm:spPr/>
      <dgm:t>
        <a:bodyPr/>
        <a:lstStyle/>
        <a:p>
          <a:endParaRPr lang="en-US"/>
        </a:p>
      </dgm:t>
    </dgm:pt>
    <dgm:pt modelId="{F3D3D739-B87A-BA48-AD66-F9108A27F3BA}">
      <dgm:prSet custT="1"/>
      <dgm:spPr/>
      <dgm:t>
        <a:bodyPr/>
        <a:lstStyle/>
        <a:p>
          <a:r>
            <a:rPr lang="lt-LT" sz="2000" dirty="0">
              <a:latin typeface="Calibri" panose="020F0502020204030204" pitchFamily="34" charset="0"/>
              <a:ea typeface="Calibri" panose="020F0502020204030204" pitchFamily="34" charset="0"/>
              <a:cs typeface="Calibri" panose="020F0502020204030204" pitchFamily="34" charset="0"/>
            </a:rPr>
            <a:t>Pritraukti užsienio tyrėjus vykdyti MTEP veiklas </a:t>
          </a:r>
          <a:endParaRPr lang="en-LT" sz="2000" dirty="0"/>
        </a:p>
      </dgm:t>
    </dgm:pt>
    <dgm:pt modelId="{35A7319A-5FCB-EC4F-87B9-6BC58059D033}" type="parTrans" cxnId="{5C0E178C-1678-4D4E-BEAE-9C1EF498A144}">
      <dgm:prSet/>
      <dgm:spPr/>
      <dgm:t>
        <a:bodyPr/>
        <a:lstStyle/>
        <a:p>
          <a:endParaRPr lang="en-US"/>
        </a:p>
      </dgm:t>
    </dgm:pt>
    <dgm:pt modelId="{576DD23E-92EC-774F-B676-1BCB3329A08B}" type="sibTrans" cxnId="{5C0E178C-1678-4D4E-BEAE-9C1EF498A144}">
      <dgm:prSet/>
      <dgm:spPr/>
      <dgm:t>
        <a:bodyPr/>
        <a:lstStyle/>
        <a:p>
          <a:endParaRPr lang="en-US"/>
        </a:p>
      </dgm:t>
    </dgm:pt>
    <dgm:pt modelId="{6ABCE4DC-F89E-1842-8C65-B98BC35D0BE5}" type="pres">
      <dgm:prSet presAssocID="{15078700-A835-6C46-9B02-22F83CFD5045}" presName="linearFlow" presStyleCnt="0">
        <dgm:presLayoutVars>
          <dgm:dir/>
          <dgm:resizeHandles val="exact"/>
        </dgm:presLayoutVars>
      </dgm:prSet>
      <dgm:spPr/>
    </dgm:pt>
    <dgm:pt modelId="{C2111333-175E-5443-BAC6-BF9A923832AF}" type="pres">
      <dgm:prSet presAssocID="{E5CAB32D-D014-6F4F-8A1D-DDF2C993F68C}" presName="composite" presStyleCnt="0"/>
      <dgm:spPr/>
    </dgm:pt>
    <dgm:pt modelId="{554FDCF4-F580-B24D-AF7C-2D6869BB8208}" type="pres">
      <dgm:prSet presAssocID="{E5CAB32D-D014-6F4F-8A1D-DDF2C993F68C}" presName="imgShp" presStyleLbl="fgImgPlace1" presStyleIdx="0" presStyleCnt="3"/>
      <dgm:spPr/>
    </dgm:pt>
    <dgm:pt modelId="{860A0C05-C50B-3645-ABE7-CCF41BD2E05A}" type="pres">
      <dgm:prSet presAssocID="{E5CAB32D-D014-6F4F-8A1D-DDF2C993F68C}" presName="txShp" presStyleLbl="node1" presStyleIdx="0" presStyleCnt="3">
        <dgm:presLayoutVars>
          <dgm:bulletEnabled val="1"/>
        </dgm:presLayoutVars>
      </dgm:prSet>
      <dgm:spPr/>
    </dgm:pt>
    <dgm:pt modelId="{1ABE035B-9E27-544D-BDA0-0C5F5423F5C3}" type="pres">
      <dgm:prSet presAssocID="{AB3CCC12-AFFB-ED48-9B75-14FB67979966}" presName="spacing" presStyleCnt="0"/>
      <dgm:spPr/>
    </dgm:pt>
    <dgm:pt modelId="{EFA34FCC-9A97-694A-BFEC-69E5017AC522}" type="pres">
      <dgm:prSet presAssocID="{8FF171D0-BBD0-E441-9D10-573A1786774D}" presName="composite" presStyleCnt="0"/>
      <dgm:spPr/>
    </dgm:pt>
    <dgm:pt modelId="{F589CA09-6F7D-0240-82FA-73DA61C64E6A}" type="pres">
      <dgm:prSet presAssocID="{8FF171D0-BBD0-E441-9D10-573A1786774D}" presName="imgShp" presStyleLbl="fgImgPlace1" presStyleIdx="1" presStyleCnt="3"/>
      <dgm:spPr/>
    </dgm:pt>
    <dgm:pt modelId="{A9B21F10-DE16-F343-BBF9-1F8175874033}" type="pres">
      <dgm:prSet presAssocID="{8FF171D0-BBD0-E441-9D10-573A1786774D}" presName="txShp" presStyleLbl="node1" presStyleIdx="1" presStyleCnt="3">
        <dgm:presLayoutVars>
          <dgm:bulletEnabled val="1"/>
        </dgm:presLayoutVars>
      </dgm:prSet>
      <dgm:spPr/>
    </dgm:pt>
    <dgm:pt modelId="{A493CE86-668F-1C4A-9833-6C2BB4C4B42E}" type="pres">
      <dgm:prSet presAssocID="{D5ECBE61-1B2F-AB42-A055-CA83C5EEB5D4}" presName="spacing" presStyleCnt="0"/>
      <dgm:spPr/>
    </dgm:pt>
    <dgm:pt modelId="{4D47F396-1ADD-9F4B-8606-424B66459B6E}" type="pres">
      <dgm:prSet presAssocID="{F3D3D739-B87A-BA48-AD66-F9108A27F3BA}" presName="composite" presStyleCnt="0"/>
      <dgm:spPr/>
    </dgm:pt>
    <dgm:pt modelId="{7B86C297-E7B1-3F4E-8295-98495BB75C54}" type="pres">
      <dgm:prSet presAssocID="{F3D3D739-B87A-BA48-AD66-F9108A27F3BA}" presName="imgShp" presStyleLbl="fgImgPlace1" presStyleIdx="2" presStyleCnt="3"/>
      <dgm:spPr/>
    </dgm:pt>
    <dgm:pt modelId="{C79DBDED-4537-2942-B8BB-9B7A0A245307}" type="pres">
      <dgm:prSet presAssocID="{F3D3D739-B87A-BA48-AD66-F9108A27F3BA}" presName="txShp" presStyleLbl="node1" presStyleIdx="2" presStyleCnt="3" custLinFactNeighborX="-759" custLinFactNeighborY="-3331">
        <dgm:presLayoutVars>
          <dgm:bulletEnabled val="1"/>
        </dgm:presLayoutVars>
      </dgm:prSet>
      <dgm:spPr/>
    </dgm:pt>
  </dgm:ptLst>
  <dgm:cxnLst>
    <dgm:cxn modelId="{DB506C1D-8D23-2948-ADD6-C3070E9A3FEA}" srcId="{15078700-A835-6C46-9B02-22F83CFD5045}" destId="{E5CAB32D-D014-6F4F-8A1D-DDF2C993F68C}" srcOrd="0" destOrd="0" parTransId="{E5FA8B93-B4C1-424C-9373-0DE24246C562}" sibTransId="{AB3CCC12-AFFB-ED48-9B75-14FB67979966}"/>
    <dgm:cxn modelId="{AEEBF11E-5312-7E47-A108-847A0BDB17E5}" srcId="{15078700-A835-6C46-9B02-22F83CFD5045}" destId="{8FF171D0-BBD0-E441-9D10-573A1786774D}" srcOrd="1" destOrd="0" parTransId="{DFFE1084-1B50-1847-873E-52C23F562A76}" sibTransId="{D5ECBE61-1B2F-AB42-A055-CA83C5EEB5D4}"/>
    <dgm:cxn modelId="{FF4ADC3E-240F-CD4E-B7E0-5279E703F625}" type="presOf" srcId="{E5CAB32D-D014-6F4F-8A1D-DDF2C993F68C}" destId="{860A0C05-C50B-3645-ABE7-CCF41BD2E05A}" srcOrd="0" destOrd="0" presId="urn:microsoft.com/office/officeart/2005/8/layout/vList3"/>
    <dgm:cxn modelId="{4BEB107E-2CC3-CC44-BE38-260FBC07FD0D}" type="presOf" srcId="{15078700-A835-6C46-9B02-22F83CFD5045}" destId="{6ABCE4DC-F89E-1842-8C65-B98BC35D0BE5}" srcOrd="0" destOrd="0" presId="urn:microsoft.com/office/officeart/2005/8/layout/vList3"/>
    <dgm:cxn modelId="{5C0E178C-1678-4D4E-BEAE-9C1EF498A144}" srcId="{15078700-A835-6C46-9B02-22F83CFD5045}" destId="{F3D3D739-B87A-BA48-AD66-F9108A27F3BA}" srcOrd="2" destOrd="0" parTransId="{35A7319A-5FCB-EC4F-87B9-6BC58059D033}" sibTransId="{576DD23E-92EC-774F-B676-1BCB3329A08B}"/>
    <dgm:cxn modelId="{6E5206A0-D620-0A49-BD17-513C275AB485}" type="presOf" srcId="{F3D3D739-B87A-BA48-AD66-F9108A27F3BA}" destId="{C79DBDED-4537-2942-B8BB-9B7A0A245307}" srcOrd="0" destOrd="0" presId="urn:microsoft.com/office/officeart/2005/8/layout/vList3"/>
    <dgm:cxn modelId="{25C1FDBF-1FD0-A749-BE64-F9D7AC7ED476}" type="presOf" srcId="{8FF171D0-BBD0-E441-9D10-573A1786774D}" destId="{A9B21F10-DE16-F343-BBF9-1F8175874033}" srcOrd="0" destOrd="0" presId="urn:microsoft.com/office/officeart/2005/8/layout/vList3"/>
    <dgm:cxn modelId="{51F3DBEF-DE33-C348-9650-8C74713BCB25}" type="presParOf" srcId="{6ABCE4DC-F89E-1842-8C65-B98BC35D0BE5}" destId="{C2111333-175E-5443-BAC6-BF9A923832AF}" srcOrd="0" destOrd="0" presId="urn:microsoft.com/office/officeart/2005/8/layout/vList3"/>
    <dgm:cxn modelId="{D739DE10-AB6C-834C-996B-7525F03A9DBC}" type="presParOf" srcId="{C2111333-175E-5443-BAC6-BF9A923832AF}" destId="{554FDCF4-F580-B24D-AF7C-2D6869BB8208}" srcOrd="0" destOrd="0" presId="urn:microsoft.com/office/officeart/2005/8/layout/vList3"/>
    <dgm:cxn modelId="{197A2C6A-3FBF-624C-9BBF-47915CEB0646}" type="presParOf" srcId="{C2111333-175E-5443-BAC6-BF9A923832AF}" destId="{860A0C05-C50B-3645-ABE7-CCF41BD2E05A}" srcOrd="1" destOrd="0" presId="urn:microsoft.com/office/officeart/2005/8/layout/vList3"/>
    <dgm:cxn modelId="{8733D5E5-EE40-414D-ABE1-D6665BBCF45E}" type="presParOf" srcId="{6ABCE4DC-F89E-1842-8C65-B98BC35D0BE5}" destId="{1ABE035B-9E27-544D-BDA0-0C5F5423F5C3}" srcOrd="1" destOrd="0" presId="urn:microsoft.com/office/officeart/2005/8/layout/vList3"/>
    <dgm:cxn modelId="{6365C2A3-26A1-3E4D-9DC3-649183D7AC01}" type="presParOf" srcId="{6ABCE4DC-F89E-1842-8C65-B98BC35D0BE5}" destId="{EFA34FCC-9A97-694A-BFEC-69E5017AC522}" srcOrd="2" destOrd="0" presId="urn:microsoft.com/office/officeart/2005/8/layout/vList3"/>
    <dgm:cxn modelId="{7F3EEE7D-FD4C-8A40-807F-8F26883ACAD9}" type="presParOf" srcId="{EFA34FCC-9A97-694A-BFEC-69E5017AC522}" destId="{F589CA09-6F7D-0240-82FA-73DA61C64E6A}" srcOrd="0" destOrd="0" presId="urn:microsoft.com/office/officeart/2005/8/layout/vList3"/>
    <dgm:cxn modelId="{1A073622-6FBC-CD4F-817D-97C0638F93B0}" type="presParOf" srcId="{EFA34FCC-9A97-694A-BFEC-69E5017AC522}" destId="{A9B21F10-DE16-F343-BBF9-1F8175874033}" srcOrd="1" destOrd="0" presId="urn:microsoft.com/office/officeart/2005/8/layout/vList3"/>
    <dgm:cxn modelId="{173B16B7-D179-CC44-BB63-6FD9F2E02DE6}" type="presParOf" srcId="{6ABCE4DC-F89E-1842-8C65-B98BC35D0BE5}" destId="{A493CE86-668F-1C4A-9833-6C2BB4C4B42E}" srcOrd="3" destOrd="0" presId="urn:microsoft.com/office/officeart/2005/8/layout/vList3"/>
    <dgm:cxn modelId="{22F5DBF3-345D-1E4E-843A-2687A34D71E2}" type="presParOf" srcId="{6ABCE4DC-F89E-1842-8C65-B98BC35D0BE5}" destId="{4D47F396-1ADD-9F4B-8606-424B66459B6E}" srcOrd="4" destOrd="0" presId="urn:microsoft.com/office/officeart/2005/8/layout/vList3"/>
    <dgm:cxn modelId="{D3B23022-2944-3344-B5E7-95E0CDC50FD9}" type="presParOf" srcId="{4D47F396-1ADD-9F4B-8606-424B66459B6E}" destId="{7B86C297-E7B1-3F4E-8295-98495BB75C54}" srcOrd="0" destOrd="0" presId="urn:microsoft.com/office/officeart/2005/8/layout/vList3"/>
    <dgm:cxn modelId="{EABAFAF7-522D-7940-8F3E-706CA9CB4C2F}" type="presParOf" srcId="{4D47F396-1ADD-9F4B-8606-424B66459B6E}" destId="{C79DBDED-4537-2942-B8BB-9B7A0A24530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C20AC0-6F87-B54F-A118-38731723C87D}" type="doc">
      <dgm:prSet loTypeId="urn:microsoft.com/office/officeart/2008/layout/HexagonCluster" loCatId="relationship" qsTypeId="urn:microsoft.com/office/officeart/2005/8/quickstyle/simple5" qsCatId="simple" csTypeId="urn:microsoft.com/office/officeart/2005/8/colors/accent1_2" csCatId="accent1"/>
      <dgm:spPr/>
      <dgm:t>
        <a:bodyPr/>
        <a:lstStyle/>
        <a:p>
          <a:endParaRPr lang="en-US"/>
        </a:p>
      </dgm:t>
    </dgm:pt>
    <dgm:pt modelId="{275C3D4B-57E5-5843-BEDC-BE8A25219BE1}" type="pres">
      <dgm:prSet presAssocID="{47C20AC0-6F87-B54F-A118-38731723C87D}" presName="Name0" presStyleCnt="0">
        <dgm:presLayoutVars>
          <dgm:chMax val="21"/>
          <dgm:chPref val="21"/>
        </dgm:presLayoutVars>
      </dgm:prSet>
      <dgm:spPr/>
    </dgm:pt>
  </dgm:ptLst>
  <dgm:cxnLst>
    <dgm:cxn modelId="{CFDDA27E-DFB8-3B44-9501-78687291A3CB}" type="presOf" srcId="{47C20AC0-6F87-B54F-A118-38731723C87D}" destId="{275C3D4B-57E5-5843-BEDC-BE8A25219BE1}"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A5E96F-053B-42D9-96AB-DF904507FE61}" type="doc">
      <dgm:prSet loTypeId="urn:microsoft.com/office/officeart/2005/8/layout/StepDownProcess" loCatId="process" qsTypeId="urn:microsoft.com/office/officeart/2005/8/quickstyle/simple1" qsCatId="simple" csTypeId="urn:microsoft.com/office/officeart/2005/8/colors/accent3_1" csCatId="accent3" phldr="1"/>
      <dgm:spPr/>
      <dgm:t>
        <a:bodyPr/>
        <a:lstStyle/>
        <a:p>
          <a:endParaRPr lang="lt-LT"/>
        </a:p>
      </dgm:t>
    </dgm:pt>
    <dgm:pt modelId="{04A11162-73DB-4EF0-BD56-DCE6FA704029}">
      <dgm:prSet phldrT="[Tekstas]" custT="1"/>
      <dgm:spPr/>
      <dgm:t>
        <a:bodyPr/>
        <a:lstStyle/>
        <a:p>
          <a:r>
            <a:rPr lang="lt-LT" sz="1800" baseline="0" dirty="0">
              <a:latin typeface="Calibri" panose="020F0502020204030204" pitchFamily="34" charset="0"/>
              <a:ea typeface="Calibri" panose="020F0502020204030204" pitchFamily="34" charset="0"/>
              <a:cs typeface="Calibri" panose="020F0502020204030204" pitchFamily="34" charset="0"/>
            </a:rPr>
            <a:t>II - MPK tyrimų  veiklų, biudžetų ir rezultatų formavimas </a:t>
          </a:r>
          <a:endParaRPr lang="lt-LT" sz="1800" dirty="0">
            <a:latin typeface="Calibri" panose="020F0502020204030204" pitchFamily="34" charset="0"/>
            <a:ea typeface="Calibri" panose="020F0502020204030204" pitchFamily="34" charset="0"/>
            <a:cs typeface="Calibri" panose="020F0502020204030204" pitchFamily="34" charset="0"/>
          </a:endParaRPr>
        </a:p>
      </dgm:t>
    </dgm:pt>
    <dgm:pt modelId="{DC3852AA-A643-4718-A036-5220F28BBE03}" type="parTrans" cxnId="{EEF79B55-E398-44E6-B191-744C9077A839}">
      <dgm:prSet/>
      <dgm:spPr/>
      <dgm:t>
        <a:bodyPr/>
        <a:lstStyle/>
        <a:p>
          <a:endParaRPr lang="lt-LT"/>
        </a:p>
      </dgm:t>
    </dgm:pt>
    <dgm:pt modelId="{C54D9904-FE5F-46F0-9398-447B333FF4E5}" type="sibTrans" cxnId="{EEF79B55-E398-44E6-B191-744C9077A839}">
      <dgm:prSet/>
      <dgm:spPr/>
      <dgm:t>
        <a:bodyPr/>
        <a:lstStyle/>
        <a:p>
          <a:endParaRPr lang="lt-LT"/>
        </a:p>
      </dgm:t>
    </dgm:pt>
    <dgm:pt modelId="{64324CC6-BFD9-45FA-A61A-279056D93AFD}">
      <dgm:prSet phldrT="[Tekstas]" custT="1"/>
      <dgm:spPr/>
      <dgm:t>
        <a:bodyPr/>
        <a:lstStyle/>
        <a:p>
          <a:r>
            <a:rPr lang="lt-LT" sz="1800" dirty="0"/>
            <a:t>III - kreipimasis  dėl MPK tyrimų finansavimo CPVA</a:t>
          </a:r>
        </a:p>
      </dgm:t>
    </dgm:pt>
    <dgm:pt modelId="{9C744E16-8A32-4E66-A887-FAA04CB0FA86}" type="sibTrans" cxnId="{7D1BC9E7-FC8C-49BC-A5AE-CD57539F5AA1}">
      <dgm:prSet/>
      <dgm:spPr/>
      <dgm:t>
        <a:bodyPr/>
        <a:lstStyle/>
        <a:p>
          <a:endParaRPr lang="lt-LT"/>
        </a:p>
      </dgm:t>
    </dgm:pt>
    <dgm:pt modelId="{9042FCA5-4B80-484E-9ABA-3B2478B99DAF}" type="parTrans" cxnId="{7D1BC9E7-FC8C-49BC-A5AE-CD57539F5AA1}">
      <dgm:prSet/>
      <dgm:spPr/>
      <dgm:t>
        <a:bodyPr/>
        <a:lstStyle/>
        <a:p>
          <a:endParaRPr lang="lt-LT"/>
        </a:p>
      </dgm:t>
    </dgm:pt>
    <dgm:pt modelId="{73BF9BE3-B40F-49CA-B72A-AF43204AF72A}">
      <dgm:prSet custT="1"/>
      <dgm:spPr/>
      <dgm:t>
        <a:bodyPr/>
        <a:lstStyle/>
        <a:p>
          <a:r>
            <a:rPr lang="lt-LT" sz="1800" dirty="0">
              <a:latin typeface="Calibri" panose="020F0502020204030204" pitchFamily="34" charset="0"/>
              <a:ea typeface="Calibri" panose="020F0502020204030204" pitchFamily="34" charset="0"/>
              <a:cs typeface="Calibri" panose="020F0502020204030204" pitchFamily="34" charset="0"/>
            </a:rPr>
            <a:t>Projekto įgyvendinimas</a:t>
          </a:r>
        </a:p>
      </dgm:t>
    </dgm:pt>
    <dgm:pt modelId="{F6708C92-ED49-4830-BD54-0EDE07751681}" type="parTrans" cxnId="{71E61B5C-B235-4CCF-8066-A50227F992B7}">
      <dgm:prSet/>
      <dgm:spPr/>
      <dgm:t>
        <a:bodyPr/>
        <a:lstStyle/>
        <a:p>
          <a:endParaRPr lang="lt-LT"/>
        </a:p>
      </dgm:t>
    </dgm:pt>
    <dgm:pt modelId="{58F627B7-A935-4C51-8C6F-EDAFF894ECA7}" type="sibTrans" cxnId="{71E61B5C-B235-4CCF-8066-A50227F992B7}">
      <dgm:prSet/>
      <dgm:spPr/>
      <dgm:t>
        <a:bodyPr/>
        <a:lstStyle/>
        <a:p>
          <a:endParaRPr lang="lt-LT"/>
        </a:p>
      </dgm:t>
    </dgm:pt>
    <dgm:pt modelId="{149B86C4-A554-4CC5-A2CC-9380204C1AD3}">
      <dgm:prSet phldrT="[Tekstas]" custT="1"/>
      <dgm:spPr/>
      <dgm:t>
        <a:bodyPr/>
        <a:lstStyle/>
        <a:p>
          <a:r>
            <a:rPr lang="lt-LT" sz="1800" dirty="0">
              <a:solidFill>
                <a:srgbClr val="FF0000"/>
              </a:solidFill>
              <a:latin typeface="Calibri" panose="020F0502020204030204" pitchFamily="34" charset="0"/>
              <a:ea typeface="Calibri" panose="020F0502020204030204" pitchFamily="34" charset="0"/>
              <a:cs typeface="Calibri" panose="020F0502020204030204" pitchFamily="34" charset="0"/>
            </a:rPr>
            <a:t>I - MPK tyrėjų grupių formavimas</a:t>
          </a:r>
        </a:p>
      </dgm:t>
    </dgm:pt>
    <dgm:pt modelId="{6E83FCB9-7032-488A-80DD-FCA8548D1232}" type="sibTrans" cxnId="{A207E4D6-D85E-46E8-B3AF-2848B00DF185}">
      <dgm:prSet/>
      <dgm:spPr/>
      <dgm:t>
        <a:bodyPr/>
        <a:lstStyle/>
        <a:p>
          <a:endParaRPr lang="lt-LT"/>
        </a:p>
      </dgm:t>
    </dgm:pt>
    <dgm:pt modelId="{432732DE-9C64-45A9-A782-426F32F3F0E9}" type="parTrans" cxnId="{A207E4D6-D85E-46E8-B3AF-2848B00DF185}">
      <dgm:prSet/>
      <dgm:spPr/>
      <dgm:t>
        <a:bodyPr/>
        <a:lstStyle/>
        <a:p>
          <a:endParaRPr lang="lt-LT"/>
        </a:p>
      </dgm:t>
    </dgm:pt>
    <dgm:pt modelId="{4A91CAF3-CBC9-44E3-BA99-3F732C4A177F}" type="pres">
      <dgm:prSet presAssocID="{67A5E96F-053B-42D9-96AB-DF904507FE61}" presName="rootnode" presStyleCnt="0">
        <dgm:presLayoutVars>
          <dgm:chMax/>
          <dgm:chPref/>
          <dgm:dir/>
          <dgm:animLvl val="lvl"/>
        </dgm:presLayoutVars>
      </dgm:prSet>
      <dgm:spPr/>
    </dgm:pt>
    <dgm:pt modelId="{9ACEA767-E100-430D-8581-BA824D399A1B}" type="pres">
      <dgm:prSet presAssocID="{149B86C4-A554-4CC5-A2CC-9380204C1AD3}" presName="composite" presStyleCnt="0"/>
      <dgm:spPr/>
    </dgm:pt>
    <dgm:pt modelId="{7882AD9F-6E37-4F0D-A38B-5DF2D0A716ED}" type="pres">
      <dgm:prSet presAssocID="{149B86C4-A554-4CC5-A2CC-9380204C1AD3}" presName="bentUpArrow1" presStyleLbl="alignImgPlace1" presStyleIdx="0" presStyleCnt="3"/>
      <dgm:spPr/>
    </dgm:pt>
    <dgm:pt modelId="{BE1A4A09-AAE9-4191-8E62-32D5A5C5BA21}" type="pres">
      <dgm:prSet presAssocID="{149B86C4-A554-4CC5-A2CC-9380204C1AD3}" presName="ParentText" presStyleLbl="node1" presStyleIdx="0" presStyleCnt="4">
        <dgm:presLayoutVars>
          <dgm:chMax val="1"/>
          <dgm:chPref val="1"/>
          <dgm:bulletEnabled val="1"/>
        </dgm:presLayoutVars>
      </dgm:prSet>
      <dgm:spPr/>
    </dgm:pt>
    <dgm:pt modelId="{E388C5FF-F563-4DF5-A927-9419799FE671}" type="pres">
      <dgm:prSet presAssocID="{149B86C4-A554-4CC5-A2CC-9380204C1AD3}" presName="ChildText" presStyleLbl="revTx" presStyleIdx="0" presStyleCnt="3" custScaleX="150044" custLinFactNeighborX="47144" custLinFactNeighborY="3082">
        <dgm:presLayoutVars>
          <dgm:chMax val="0"/>
          <dgm:chPref val="0"/>
          <dgm:bulletEnabled val="1"/>
        </dgm:presLayoutVars>
      </dgm:prSet>
      <dgm:spPr/>
    </dgm:pt>
    <dgm:pt modelId="{0BB3D7F3-9C5E-4AC2-B847-BED560E6A5F0}" type="pres">
      <dgm:prSet presAssocID="{6E83FCB9-7032-488A-80DD-FCA8548D1232}" presName="sibTrans" presStyleCnt="0"/>
      <dgm:spPr/>
    </dgm:pt>
    <dgm:pt modelId="{905961F4-EA6C-44E6-9E99-4BFD5F92DCB2}" type="pres">
      <dgm:prSet presAssocID="{04A11162-73DB-4EF0-BD56-DCE6FA704029}" presName="composite" presStyleCnt="0"/>
      <dgm:spPr/>
    </dgm:pt>
    <dgm:pt modelId="{E75E1114-CECF-48A6-A87B-FD64FF0BF01F}" type="pres">
      <dgm:prSet presAssocID="{04A11162-73DB-4EF0-BD56-DCE6FA704029}" presName="bentUpArrow1" presStyleLbl="alignImgPlace1" presStyleIdx="1" presStyleCnt="3"/>
      <dgm:spPr/>
    </dgm:pt>
    <dgm:pt modelId="{B16C7856-D554-4159-8752-2D19BDB9F0DD}" type="pres">
      <dgm:prSet presAssocID="{04A11162-73DB-4EF0-BD56-DCE6FA704029}" presName="ParentText" presStyleLbl="node1" presStyleIdx="1" presStyleCnt="4">
        <dgm:presLayoutVars>
          <dgm:chMax val="1"/>
          <dgm:chPref val="1"/>
          <dgm:bulletEnabled val="1"/>
        </dgm:presLayoutVars>
      </dgm:prSet>
      <dgm:spPr/>
    </dgm:pt>
    <dgm:pt modelId="{D1D44D8C-540C-4BA9-8072-9A4A6E86EA1C}" type="pres">
      <dgm:prSet presAssocID="{04A11162-73DB-4EF0-BD56-DCE6FA704029}" presName="ChildText" presStyleLbl="revTx" presStyleIdx="1" presStyleCnt="3">
        <dgm:presLayoutVars>
          <dgm:chMax val="0"/>
          <dgm:chPref val="0"/>
          <dgm:bulletEnabled val="1"/>
        </dgm:presLayoutVars>
      </dgm:prSet>
      <dgm:spPr/>
    </dgm:pt>
    <dgm:pt modelId="{BA29191B-A258-4585-87B2-B1AA6BE16C88}" type="pres">
      <dgm:prSet presAssocID="{C54D9904-FE5F-46F0-9398-447B333FF4E5}" presName="sibTrans" presStyleCnt="0"/>
      <dgm:spPr/>
    </dgm:pt>
    <dgm:pt modelId="{05A4D58F-CCC0-4C20-ABDE-5AEF1CFFCF21}" type="pres">
      <dgm:prSet presAssocID="{64324CC6-BFD9-45FA-A61A-279056D93AFD}" presName="composite" presStyleCnt="0"/>
      <dgm:spPr/>
    </dgm:pt>
    <dgm:pt modelId="{022E0199-999A-45CD-9BCF-0957A6539216}" type="pres">
      <dgm:prSet presAssocID="{64324CC6-BFD9-45FA-A61A-279056D93AFD}" presName="bentUpArrow1" presStyleLbl="alignImgPlace1" presStyleIdx="2" presStyleCnt="3"/>
      <dgm:spPr/>
    </dgm:pt>
    <dgm:pt modelId="{795EB3BF-198A-4106-8B84-BBAF7F2F199E}" type="pres">
      <dgm:prSet presAssocID="{64324CC6-BFD9-45FA-A61A-279056D93AFD}" presName="ParentText" presStyleLbl="node1" presStyleIdx="2" presStyleCnt="4">
        <dgm:presLayoutVars>
          <dgm:chMax val="1"/>
          <dgm:chPref val="1"/>
          <dgm:bulletEnabled val="1"/>
        </dgm:presLayoutVars>
      </dgm:prSet>
      <dgm:spPr/>
    </dgm:pt>
    <dgm:pt modelId="{7499BEAD-B679-4BC7-BCFE-505AB8664C96}" type="pres">
      <dgm:prSet presAssocID="{64324CC6-BFD9-45FA-A61A-279056D93AFD}" presName="ChildText" presStyleLbl="revTx" presStyleIdx="2" presStyleCnt="3">
        <dgm:presLayoutVars>
          <dgm:chMax val="0"/>
          <dgm:chPref val="0"/>
          <dgm:bulletEnabled val="1"/>
        </dgm:presLayoutVars>
      </dgm:prSet>
      <dgm:spPr/>
    </dgm:pt>
    <dgm:pt modelId="{3D730F36-934D-4B67-902D-113F08593F06}" type="pres">
      <dgm:prSet presAssocID="{9C744E16-8A32-4E66-A887-FAA04CB0FA86}" presName="sibTrans" presStyleCnt="0"/>
      <dgm:spPr/>
    </dgm:pt>
    <dgm:pt modelId="{41E25073-D17C-4F11-97C9-0E079FA28EEC}" type="pres">
      <dgm:prSet presAssocID="{73BF9BE3-B40F-49CA-B72A-AF43204AF72A}" presName="composite" presStyleCnt="0"/>
      <dgm:spPr/>
    </dgm:pt>
    <dgm:pt modelId="{E3283BC7-C0AC-40A9-BC0D-09B669936191}" type="pres">
      <dgm:prSet presAssocID="{73BF9BE3-B40F-49CA-B72A-AF43204AF72A}" presName="ParentText" presStyleLbl="node1" presStyleIdx="3" presStyleCnt="4">
        <dgm:presLayoutVars>
          <dgm:chMax val="1"/>
          <dgm:chPref val="1"/>
          <dgm:bulletEnabled val="1"/>
        </dgm:presLayoutVars>
      </dgm:prSet>
      <dgm:spPr/>
    </dgm:pt>
  </dgm:ptLst>
  <dgm:cxnLst>
    <dgm:cxn modelId="{4D532014-ACA7-4A6F-A8AB-8E2C2850FE31}" type="presOf" srcId="{04A11162-73DB-4EF0-BD56-DCE6FA704029}" destId="{B16C7856-D554-4159-8752-2D19BDB9F0DD}" srcOrd="0" destOrd="0" presId="urn:microsoft.com/office/officeart/2005/8/layout/StepDownProcess"/>
    <dgm:cxn modelId="{79604625-38F0-4981-9AAB-39E8A7F02739}" type="presOf" srcId="{67A5E96F-053B-42D9-96AB-DF904507FE61}" destId="{4A91CAF3-CBC9-44E3-BA99-3F732C4A177F}" srcOrd="0" destOrd="0" presId="urn:microsoft.com/office/officeart/2005/8/layout/StepDownProcess"/>
    <dgm:cxn modelId="{EEF79B55-E398-44E6-B191-744C9077A839}" srcId="{67A5E96F-053B-42D9-96AB-DF904507FE61}" destId="{04A11162-73DB-4EF0-BD56-DCE6FA704029}" srcOrd="1" destOrd="0" parTransId="{DC3852AA-A643-4718-A036-5220F28BBE03}" sibTransId="{C54D9904-FE5F-46F0-9398-447B333FF4E5}"/>
    <dgm:cxn modelId="{71E61B5C-B235-4CCF-8066-A50227F992B7}" srcId="{67A5E96F-053B-42D9-96AB-DF904507FE61}" destId="{73BF9BE3-B40F-49CA-B72A-AF43204AF72A}" srcOrd="3" destOrd="0" parTransId="{F6708C92-ED49-4830-BD54-0EDE07751681}" sibTransId="{58F627B7-A935-4C51-8C6F-EDAFF894ECA7}"/>
    <dgm:cxn modelId="{589F9C80-E54F-4217-BE62-7571B88E707D}" type="presOf" srcId="{149B86C4-A554-4CC5-A2CC-9380204C1AD3}" destId="{BE1A4A09-AAE9-4191-8E62-32D5A5C5BA21}" srcOrd="0" destOrd="0" presId="urn:microsoft.com/office/officeart/2005/8/layout/StepDownProcess"/>
    <dgm:cxn modelId="{40588EA8-BBDD-4595-981B-E00340723CF7}" type="presOf" srcId="{64324CC6-BFD9-45FA-A61A-279056D93AFD}" destId="{795EB3BF-198A-4106-8B84-BBAF7F2F199E}" srcOrd="0" destOrd="0" presId="urn:microsoft.com/office/officeart/2005/8/layout/StepDownProcess"/>
    <dgm:cxn modelId="{8C9AD0D3-D0D8-4504-903D-5C73E91355CA}" type="presOf" srcId="{73BF9BE3-B40F-49CA-B72A-AF43204AF72A}" destId="{E3283BC7-C0AC-40A9-BC0D-09B669936191}" srcOrd="0" destOrd="0" presId="urn:microsoft.com/office/officeart/2005/8/layout/StepDownProcess"/>
    <dgm:cxn modelId="{A207E4D6-D85E-46E8-B3AF-2848B00DF185}" srcId="{67A5E96F-053B-42D9-96AB-DF904507FE61}" destId="{149B86C4-A554-4CC5-A2CC-9380204C1AD3}" srcOrd="0" destOrd="0" parTransId="{432732DE-9C64-45A9-A782-426F32F3F0E9}" sibTransId="{6E83FCB9-7032-488A-80DD-FCA8548D1232}"/>
    <dgm:cxn modelId="{7D1BC9E7-FC8C-49BC-A5AE-CD57539F5AA1}" srcId="{67A5E96F-053B-42D9-96AB-DF904507FE61}" destId="{64324CC6-BFD9-45FA-A61A-279056D93AFD}" srcOrd="2" destOrd="0" parTransId="{9042FCA5-4B80-484E-9ABA-3B2478B99DAF}" sibTransId="{9C744E16-8A32-4E66-A887-FAA04CB0FA86}"/>
    <dgm:cxn modelId="{642FA456-9A3D-411F-976A-EA784A0C82B1}" type="presParOf" srcId="{4A91CAF3-CBC9-44E3-BA99-3F732C4A177F}" destId="{9ACEA767-E100-430D-8581-BA824D399A1B}" srcOrd="0" destOrd="0" presId="urn:microsoft.com/office/officeart/2005/8/layout/StepDownProcess"/>
    <dgm:cxn modelId="{9B35704E-2935-4CAF-BB75-15C1C013749A}" type="presParOf" srcId="{9ACEA767-E100-430D-8581-BA824D399A1B}" destId="{7882AD9F-6E37-4F0D-A38B-5DF2D0A716ED}" srcOrd="0" destOrd="0" presId="urn:microsoft.com/office/officeart/2005/8/layout/StepDownProcess"/>
    <dgm:cxn modelId="{1186AF73-1C10-43D3-BE29-7FD90C64A513}" type="presParOf" srcId="{9ACEA767-E100-430D-8581-BA824D399A1B}" destId="{BE1A4A09-AAE9-4191-8E62-32D5A5C5BA21}" srcOrd="1" destOrd="0" presId="urn:microsoft.com/office/officeart/2005/8/layout/StepDownProcess"/>
    <dgm:cxn modelId="{890AA07B-7D44-4A67-9DC7-910D3735FEA7}" type="presParOf" srcId="{9ACEA767-E100-430D-8581-BA824D399A1B}" destId="{E388C5FF-F563-4DF5-A927-9419799FE671}" srcOrd="2" destOrd="0" presId="urn:microsoft.com/office/officeart/2005/8/layout/StepDownProcess"/>
    <dgm:cxn modelId="{174D17BE-6F68-46A8-BAC6-854FBC851CDC}" type="presParOf" srcId="{4A91CAF3-CBC9-44E3-BA99-3F732C4A177F}" destId="{0BB3D7F3-9C5E-4AC2-B847-BED560E6A5F0}" srcOrd="1" destOrd="0" presId="urn:microsoft.com/office/officeart/2005/8/layout/StepDownProcess"/>
    <dgm:cxn modelId="{AF589804-4323-4831-91BA-AE3890ACB14D}" type="presParOf" srcId="{4A91CAF3-CBC9-44E3-BA99-3F732C4A177F}" destId="{905961F4-EA6C-44E6-9E99-4BFD5F92DCB2}" srcOrd="2" destOrd="0" presId="urn:microsoft.com/office/officeart/2005/8/layout/StepDownProcess"/>
    <dgm:cxn modelId="{0B0A12CA-2438-4E37-A2E7-E9FEE2C48508}" type="presParOf" srcId="{905961F4-EA6C-44E6-9E99-4BFD5F92DCB2}" destId="{E75E1114-CECF-48A6-A87B-FD64FF0BF01F}" srcOrd="0" destOrd="0" presId="urn:microsoft.com/office/officeart/2005/8/layout/StepDownProcess"/>
    <dgm:cxn modelId="{3012AA35-5F20-4F67-9B23-B4CE3B87325E}" type="presParOf" srcId="{905961F4-EA6C-44E6-9E99-4BFD5F92DCB2}" destId="{B16C7856-D554-4159-8752-2D19BDB9F0DD}" srcOrd="1" destOrd="0" presId="urn:microsoft.com/office/officeart/2005/8/layout/StepDownProcess"/>
    <dgm:cxn modelId="{34F22646-8992-4CDC-9AF5-E8A0BE6CD02B}" type="presParOf" srcId="{905961F4-EA6C-44E6-9E99-4BFD5F92DCB2}" destId="{D1D44D8C-540C-4BA9-8072-9A4A6E86EA1C}" srcOrd="2" destOrd="0" presId="urn:microsoft.com/office/officeart/2005/8/layout/StepDownProcess"/>
    <dgm:cxn modelId="{9EA61751-A018-406C-961F-C9244BE36812}" type="presParOf" srcId="{4A91CAF3-CBC9-44E3-BA99-3F732C4A177F}" destId="{BA29191B-A258-4585-87B2-B1AA6BE16C88}" srcOrd="3" destOrd="0" presId="urn:microsoft.com/office/officeart/2005/8/layout/StepDownProcess"/>
    <dgm:cxn modelId="{46896DD1-A305-4C62-BA63-B954A3558EE0}" type="presParOf" srcId="{4A91CAF3-CBC9-44E3-BA99-3F732C4A177F}" destId="{05A4D58F-CCC0-4C20-ABDE-5AEF1CFFCF21}" srcOrd="4" destOrd="0" presId="urn:microsoft.com/office/officeart/2005/8/layout/StepDownProcess"/>
    <dgm:cxn modelId="{108E8EDD-7090-4F80-8F19-A9F78EB94FCD}" type="presParOf" srcId="{05A4D58F-CCC0-4C20-ABDE-5AEF1CFFCF21}" destId="{022E0199-999A-45CD-9BCF-0957A6539216}" srcOrd="0" destOrd="0" presId="urn:microsoft.com/office/officeart/2005/8/layout/StepDownProcess"/>
    <dgm:cxn modelId="{A46EE445-9217-4CA1-9888-B9C9797AC630}" type="presParOf" srcId="{05A4D58F-CCC0-4C20-ABDE-5AEF1CFFCF21}" destId="{795EB3BF-198A-4106-8B84-BBAF7F2F199E}" srcOrd="1" destOrd="0" presId="urn:microsoft.com/office/officeart/2005/8/layout/StepDownProcess"/>
    <dgm:cxn modelId="{D2D6446A-28CC-4267-989E-23E24CE15226}" type="presParOf" srcId="{05A4D58F-CCC0-4C20-ABDE-5AEF1CFFCF21}" destId="{7499BEAD-B679-4BC7-BCFE-505AB8664C96}" srcOrd="2" destOrd="0" presId="urn:microsoft.com/office/officeart/2005/8/layout/StepDownProcess"/>
    <dgm:cxn modelId="{0304CB27-B7FD-4468-B4E5-E1DBDC10E75E}" type="presParOf" srcId="{4A91CAF3-CBC9-44E3-BA99-3F732C4A177F}" destId="{3D730F36-934D-4B67-902D-113F08593F06}" srcOrd="5" destOrd="0" presId="urn:microsoft.com/office/officeart/2005/8/layout/StepDownProcess"/>
    <dgm:cxn modelId="{0FC7A182-C63F-4D18-BEC1-C62C025F0B1E}" type="presParOf" srcId="{4A91CAF3-CBC9-44E3-BA99-3F732C4A177F}" destId="{41E25073-D17C-4F11-97C9-0E079FA28EEC}" srcOrd="6" destOrd="0" presId="urn:microsoft.com/office/officeart/2005/8/layout/StepDownProcess"/>
    <dgm:cxn modelId="{9D12746B-FF8D-40AB-AE51-5FD76D87B89B}" type="presParOf" srcId="{41E25073-D17C-4F11-97C9-0E079FA28EEC}" destId="{E3283BC7-C0AC-40A9-BC0D-09B669936191}"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D0249F-5AF6-470E-8C0C-00BCBF39393E}" type="doc">
      <dgm:prSet loTypeId="urn:microsoft.com/office/officeart/2005/8/layout/chevron2" loCatId="process" qsTypeId="urn:microsoft.com/office/officeart/2005/8/quickstyle/simple1" qsCatId="simple" csTypeId="urn:microsoft.com/office/officeart/2005/8/colors/accent3_1" csCatId="accent3" phldr="1"/>
      <dgm:spPr/>
      <dgm:t>
        <a:bodyPr/>
        <a:lstStyle/>
        <a:p>
          <a:endParaRPr lang="lt-LT"/>
        </a:p>
      </dgm:t>
    </dgm:pt>
    <dgm:pt modelId="{F6982717-6547-4ABB-955F-6964ABF8E6D4}">
      <dgm:prSet phldrT="[Tekstas]" custT="1"/>
      <dgm:spPr/>
      <dgm:t>
        <a:bodyPr/>
        <a:lstStyle/>
        <a:p>
          <a:r>
            <a:rPr lang="lt-LT" sz="1800" b="1" dirty="0">
              <a:latin typeface="Calibri" panose="020F0502020204030204" pitchFamily="34" charset="0"/>
              <a:ea typeface="Calibri" panose="020F0502020204030204" pitchFamily="34" charset="0"/>
              <a:cs typeface="Calibri" panose="020F0502020204030204" pitchFamily="34" charset="0"/>
            </a:rPr>
            <a:t>Terminas</a:t>
          </a:r>
        </a:p>
      </dgm:t>
    </dgm:pt>
    <dgm:pt modelId="{596973A0-8313-42A6-AF52-979D7C29DBB4}" type="parTrans" cxnId="{205664B1-B3A3-4F92-B3C9-C7B08ABD3EB4}">
      <dgm:prSet/>
      <dgm:spPr/>
      <dgm:t>
        <a:bodyPr/>
        <a:lstStyle/>
        <a:p>
          <a:endParaRPr lang="lt-LT"/>
        </a:p>
      </dgm:t>
    </dgm:pt>
    <dgm:pt modelId="{1711CA96-5268-40A9-B59A-6FE7C1A9DD84}" type="sibTrans" cxnId="{205664B1-B3A3-4F92-B3C9-C7B08ABD3EB4}">
      <dgm:prSet/>
      <dgm:spPr/>
      <dgm:t>
        <a:bodyPr/>
        <a:lstStyle/>
        <a:p>
          <a:endParaRPr lang="lt-LT"/>
        </a:p>
      </dgm:t>
    </dgm:pt>
    <dgm:pt modelId="{482CEFDD-7BE1-4BF0-83DB-4E1D41C81F32}">
      <dgm:prSet phldrT="[Tekstas]" custT="1"/>
      <dgm:spPr/>
      <dgm:t>
        <a:bodyPr/>
        <a:lstStyle/>
        <a:p>
          <a:r>
            <a:rPr lang="lt-LT" sz="1800" dirty="0">
              <a:latin typeface="Calibri" panose="020F0502020204030204" pitchFamily="34" charset="0"/>
              <a:ea typeface="Calibri" panose="020F0502020204030204" pitchFamily="34" charset="0"/>
              <a:cs typeface="Calibri" panose="020F0502020204030204" pitchFamily="34" charset="0"/>
            </a:rPr>
            <a:t>Iki 2025 m. gruodžio 31 d</a:t>
          </a:r>
          <a:r>
            <a:rPr lang="en-US" sz="1800" dirty="0">
              <a:latin typeface="Calibri" panose="020F0502020204030204" pitchFamily="34" charset="0"/>
              <a:ea typeface="Calibri" panose="020F0502020204030204" pitchFamily="34" charset="0"/>
              <a:cs typeface="Calibri" panose="020F0502020204030204" pitchFamily="34" charset="0"/>
            </a:rPr>
            <a:t>.,</a:t>
          </a:r>
          <a:r>
            <a:rPr lang="lt-LT" sz="1800" dirty="0">
              <a:latin typeface="Calibri" panose="020F0502020204030204" pitchFamily="34" charset="0"/>
              <a:ea typeface="Calibri" panose="020F0502020204030204" pitchFamily="34" charset="0"/>
              <a:cs typeface="Calibri" panose="020F0502020204030204" pitchFamily="34" charset="0"/>
            </a:rPr>
            <a:t> el. p. </a:t>
          </a:r>
          <a:r>
            <a:rPr lang="lt-LT" sz="180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info</a:t>
          </a:r>
          <a:r>
            <a:rPr lang="en-US" sz="180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@lmt.lt</a:t>
          </a:r>
          <a:r>
            <a:rPr lang="en-US" sz="1800" dirty="0">
              <a:latin typeface="Calibri" panose="020F0502020204030204" pitchFamily="34" charset="0"/>
              <a:ea typeface="Calibri" panose="020F0502020204030204" pitchFamily="34" charset="0"/>
              <a:cs typeface="Calibri" panose="020F0502020204030204" pitchFamily="34" charset="0"/>
            </a:rPr>
            <a:t>. </a:t>
          </a:r>
          <a:endParaRPr lang="lt-LT" sz="1800" dirty="0"/>
        </a:p>
      </dgm:t>
    </dgm:pt>
    <dgm:pt modelId="{B835E15C-9A2B-4D17-B68A-4C0C8F361856}" type="parTrans" cxnId="{1B7669CC-7F61-4C3E-B01C-685083B22621}">
      <dgm:prSet/>
      <dgm:spPr/>
      <dgm:t>
        <a:bodyPr/>
        <a:lstStyle/>
        <a:p>
          <a:endParaRPr lang="lt-LT"/>
        </a:p>
      </dgm:t>
    </dgm:pt>
    <dgm:pt modelId="{44317183-447E-45A3-BFC0-4BEA8D571F1C}" type="sibTrans" cxnId="{1B7669CC-7F61-4C3E-B01C-685083B22621}">
      <dgm:prSet/>
      <dgm:spPr/>
      <dgm:t>
        <a:bodyPr/>
        <a:lstStyle/>
        <a:p>
          <a:endParaRPr lang="lt-LT"/>
        </a:p>
      </dgm:t>
    </dgm:pt>
    <dgm:pt modelId="{392EC1A0-46B1-4155-A1ED-5B0081EBA115}">
      <dgm:prSet phldrT="[Tekstas]" custT="1"/>
      <dgm:spPr/>
      <dgm:t>
        <a:bodyPr/>
        <a:lstStyle/>
        <a:p>
          <a:r>
            <a:rPr lang="en-US" sz="1800" b="1" dirty="0" err="1">
              <a:latin typeface="Calibri" panose="020F0502020204030204" pitchFamily="34" charset="0"/>
              <a:ea typeface="Calibri" panose="020F0502020204030204" pitchFamily="34" charset="0"/>
              <a:cs typeface="Calibri" panose="020F0502020204030204" pitchFamily="34" charset="0"/>
            </a:rPr>
            <a:t>Dokumentai</a:t>
          </a:r>
          <a:endParaRPr lang="lt-LT" sz="1800" b="1" dirty="0">
            <a:latin typeface="Calibri" panose="020F0502020204030204" pitchFamily="34" charset="0"/>
            <a:ea typeface="Calibri" panose="020F0502020204030204" pitchFamily="34" charset="0"/>
            <a:cs typeface="Calibri" panose="020F0502020204030204" pitchFamily="34" charset="0"/>
          </a:endParaRPr>
        </a:p>
      </dgm:t>
    </dgm:pt>
    <dgm:pt modelId="{C8BD3BF7-C115-4B7A-901E-D6DB336D7A4E}" type="parTrans" cxnId="{A2090D1F-B44A-4867-846E-C44B7462A7A6}">
      <dgm:prSet/>
      <dgm:spPr/>
      <dgm:t>
        <a:bodyPr/>
        <a:lstStyle/>
        <a:p>
          <a:endParaRPr lang="lt-LT"/>
        </a:p>
      </dgm:t>
    </dgm:pt>
    <dgm:pt modelId="{2233C932-ADD9-47B7-9AD3-5DEAFF125474}" type="sibTrans" cxnId="{A2090D1F-B44A-4867-846E-C44B7462A7A6}">
      <dgm:prSet/>
      <dgm:spPr/>
      <dgm:t>
        <a:bodyPr/>
        <a:lstStyle/>
        <a:p>
          <a:endParaRPr lang="lt-LT"/>
        </a:p>
      </dgm:t>
    </dgm:pt>
    <dgm:pt modelId="{1CAFAE97-8BA2-448F-B1A7-324A00A4C0D6}">
      <dgm:prSet phldrT="[Tekstas]" custT="1"/>
      <dgm:spPr/>
      <dgm:t>
        <a:bodyPr/>
        <a:lstStyle/>
        <a:p>
          <a:r>
            <a:rPr lang="lt-LT" sz="1800" b="0" dirty="0">
              <a:latin typeface="Calibri" panose="020F0502020204030204" pitchFamily="34" charset="0"/>
              <a:cs typeface="Calibri" panose="020F0502020204030204" pitchFamily="34" charset="0"/>
            </a:rPr>
            <a:t>Užpildyta</a:t>
          </a:r>
          <a:r>
            <a:rPr lang="lt-LT" sz="1800" b="1" dirty="0">
              <a:latin typeface="Calibri" panose="020F0502020204030204" pitchFamily="34" charset="0"/>
              <a:cs typeface="Calibri" panose="020F0502020204030204" pitchFamily="34" charset="0"/>
            </a:rPr>
            <a:t> MPK tyrimo kūrimo anketa </a:t>
          </a:r>
          <a:r>
            <a:rPr lang="lt-LT" sz="1800" b="1" dirty="0">
              <a:solidFill>
                <a:schemeClr val="tx1"/>
              </a:solidFill>
              <a:latin typeface="Calibri" panose="020F0502020204030204" pitchFamily="34" charset="0"/>
              <a:cs typeface="Calibri" panose="020F0502020204030204" pitchFamily="34" charset="0"/>
            </a:rPr>
            <a:t>(</a:t>
          </a:r>
          <a:r>
            <a:rPr lang="lt-LT" sz="2800" b="1" dirty="0">
              <a:solidFill>
                <a:srgbClr val="FF0000"/>
              </a:solidFill>
              <a:latin typeface="Calibri" panose="020F0502020204030204" pitchFamily="34" charset="0"/>
              <a:cs typeface="Calibri" panose="020F0502020204030204" pitchFamily="34" charset="0"/>
            </a:rPr>
            <a:t>!</a:t>
          </a:r>
          <a:r>
            <a:rPr lang="lt-LT" sz="1800" b="0" dirty="0">
              <a:solidFill>
                <a:srgbClr val="FF0000"/>
              </a:solidFill>
              <a:latin typeface="Calibri" panose="020F0502020204030204" pitchFamily="34" charset="0"/>
              <a:cs typeface="Calibri" panose="020F0502020204030204" pitchFamily="34" charset="0"/>
            </a:rPr>
            <a:t> </a:t>
          </a:r>
          <a:r>
            <a:rPr lang="lt-LT" sz="1800" b="0" dirty="0"/>
            <a:t>M</a:t>
          </a:r>
          <a:r>
            <a:rPr lang="lt-LT" sz="1800" dirty="0"/>
            <a:t>PK tyrimo kūrimo anketų teikiama ne daugiau kaip partneriui tenkantis MTEP (krepšelių) skaičius) </a:t>
          </a:r>
          <a:r>
            <a:rPr lang="lt-LT" sz="1800" b="0" i="0" dirty="0">
              <a:latin typeface="Calibri" panose="020F0502020204030204" pitchFamily="34" charset="0"/>
              <a:ea typeface="Calibri" panose="020F0502020204030204" pitchFamily="34" charset="0"/>
              <a:cs typeface="Calibri" panose="020F0502020204030204" pitchFamily="34" charset="0"/>
            </a:rPr>
            <a:t>kartu</a:t>
          </a:r>
          <a:r>
            <a:rPr lang="lt-LT" sz="1800" b="1" i="0" dirty="0">
              <a:latin typeface="Calibri" panose="020F0502020204030204" pitchFamily="34" charset="0"/>
              <a:ea typeface="Calibri" panose="020F0502020204030204" pitchFamily="34" charset="0"/>
              <a:cs typeface="Calibri" panose="020F0502020204030204" pitchFamily="34" charset="0"/>
            </a:rPr>
            <a:t> su:</a:t>
          </a:r>
          <a:endParaRPr lang="lt-LT" sz="1800" dirty="0">
            <a:latin typeface="Calibri" panose="020F0502020204030204" pitchFamily="34" charset="0"/>
            <a:ea typeface="Calibri" panose="020F0502020204030204" pitchFamily="34" charset="0"/>
            <a:cs typeface="Calibri" panose="020F0502020204030204" pitchFamily="34" charset="0"/>
          </a:endParaRPr>
        </a:p>
      </dgm:t>
    </dgm:pt>
    <dgm:pt modelId="{137DEE79-9CC5-407C-8793-A82C12957002}" type="parTrans" cxnId="{8C8B51FE-97A3-4D26-9F8B-2590F122516E}">
      <dgm:prSet/>
      <dgm:spPr/>
      <dgm:t>
        <a:bodyPr/>
        <a:lstStyle/>
        <a:p>
          <a:endParaRPr lang="lt-LT"/>
        </a:p>
      </dgm:t>
    </dgm:pt>
    <dgm:pt modelId="{988B4C99-511E-4AD3-9DD9-1B5B80E34E5D}" type="sibTrans" cxnId="{8C8B51FE-97A3-4D26-9F8B-2590F122516E}">
      <dgm:prSet/>
      <dgm:spPr/>
      <dgm:t>
        <a:bodyPr/>
        <a:lstStyle/>
        <a:p>
          <a:endParaRPr lang="lt-LT"/>
        </a:p>
      </dgm:t>
    </dgm:pt>
    <dgm:pt modelId="{5F5E4131-80C7-4641-8FA6-087AF74D85A4}">
      <dgm:prSet phldrT="[Tekstas]" custT="1"/>
      <dgm:spPr/>
      <dgm:t>
        <a:bodyPr/>
        <a:lstStyle/>
        <a:p>
          <a:r>
            <a:rPr lang="lt-LT" sz="1800" b="1" dirty="0">
              <a:latin typeface="Calibri" panose="020F0502020204030204" pitchFamily="34" charset="0"/>
              <a:ea typeface="Calibri" panose="020F0502020204030204" pitchFamily="34" charset="0"/>
              <a:cs typeface="Calibri" panose="020F0502020204030204" pitchFamily="34" charset="0"/>
            </a:rPr>
            <a:t>Priedai</a:t>
          </a:r>
        </a:p>
      </dgm:t>
    </dgm:pt>
    <dgm:pt modelId="{39D7F80D-6B46-4F04-A596-59E5F424F351}" type="parTrans" cxnId="{31C66B38-10C8-498D-83DE-FE4B2DF05AA6}">
      <dgm:prSet/>
      <dgm:spPr/>
      <dgm:t>
        <a:bodyPr/>
        <a:lstStyle/>
        <a:p>
          <a:endParaRPr lang="lt-LT"/>
        </a:p>
      </dgm:t>
    </dgm:pt>
    <dgm:pt modelId="{D6B08D0D-C795-4FF5-AE25-F9457F239A3D}" type="sibTrans" cxnId="{31C66B38-10C8-498D-83DE-FE4B2DF05AA6}">
      <dgm:prSet/>
      <dgm:spPr/>
      <dgm:t>
        <a:bodyPr/>
        <a:lstStyle/>
        <a:p>
          <a:endParaRPr lang="lt-LT"/>
        </a:p>
      </dgm:t>
    </dgm:pt>
    <dgm:pt modelId="{66FF97EB-867A-4866-8F5A-31B93A5F6F97}">
      <dgm:prSet phldrT="[Tekstas]" custT="1"/>
      <dgm:spPr/>
      <dgm:t>
        <a:bodyPr/>
        <a:lstStyle/>
        <a:p>
          <a:r>
            <a:rPr lang="lt-LT" sz="1800" b="1" dirty="0">
              <a:latin typeface="Calibri" panose="020F0502020204030204" pitchFamily="34" charset="0"/>
              <a:cs typeface="Calibri" panose="020F0502020204030204" pitchFamily="34" charset="0"/>
            </a:rPr>
            <a:t>Partnerio deklaracija</a:t>
          </a:r>
          <a:r>
            <a:rPr lang="lt-LT" sz="1800" dirty="0">
              <a:latin typeface="Calibri" panose="020F0502020204030204" pitchFamily="34" charset="0"/>
              <a:ea typeface="Calibri" panose="020F0502020204030204" pitchFamily="34" charset="0"/>
              <a:cs typeface="Calibri" panose="020F0502020204030204" pitchFamily="34" charset="0"/>
            </a:rPr>
            <a:t>;</a:t>
          </a:r>
        </a:p>
      </dgm:t>
    </dgm:pt>
    <dgm:pt modelId="{DB83CA17-D3B1-4169-A9AC-D539BB4CE355}" type="parTrans" cxnId="{01DD890D-2F90-4ACA-B24A-410B3BF68CB4}">
      <dgm:prSet/>
      <dgm:spPr/>
      <dgm:t>
        <a:bodyPr/>
        <a:lstStyle/>
        <a:p>
          <a:endParaRPr lang="lt-LT"/>
        </a:p>
      </dgm:t>
    </dgm:pt>
    <dgm:pt modelId="{1B9E7DCD-12D3-4E46-80AE-94B101BEEFEC}" type="sibTrans" cxnId="{01DD890D-2F90-4ACA-B24A-410B3BF68CB4}">
      <dgm:prSet/>
      <dgm:spPr/>
      <dgm:t>
        <a:bodyPr/>
        <a:lstStyle/>
        <a:p>
          <a:endParaRPr lang="lt-LT"/>
        </a:p>
      </dgm:t>
    </dgm:pt>
    <dgm:pt modelId="{758BC5BB-83C3-7D4D-890F-A102DB9EF269}">
      <dgm:prSet custT="1"/>
      <dgm:spPr/>
      <dgm:t>
        <a:bodyPr/>
        <a:lstStyle/>
        <a:p>
          <a:r>
            <a:rPr lang="lt-LT" sz="1800" dirty="0">
              <a:latin typeface="Calibri" panose="020F0502020204030204" pitchFamily="34" charset="0"/>
              <a:cs typeface="Calibri" panose="020F0502020204030204" pitchFamily="34" charset="0"/>
            </a:rPr>
            <a:t>Partnerio pretendentų atrankos </a:t>
          </a:r>
          <a:r>
            <a:rPr lang="lt-LT" sz="1800" b="1" dirty="0">
              <a:latin typeface="Calibri" panose="020F0502020204030204" pitchFamily="34" charset="0"/>
              <a:cs typeface="Calibri" panose="020F0502020204030204" pitchFamily="34" charset="0"/>
            </a:rPr>
            <a:t>konkursų organizavimo tvarka </a:t>
          </a:r>
          <a:r>
            <a:rPr lang="lt-LT" sz="1800" dirty="0">
              <a:latin typeface="Calibri" panose="020F0502020204030204" pitchFamily="34" charset="0"/>
              <a:cs typeface="Calibri" panose="020F0502020204030204" pitchFamily="34" charset="0"/>
            </a:rPr>
            <a:t>(vidaus dokumentas);</a:t>
          </a:r>
          <a:endParaRPr lang="lt-LT" sz="1800" dirty="0">
            <a:latin typeface="Calibri" panose="020F0502020204030204" pitchFamily="34" charset="0"/>
            <a:ea typeface="Calibri" panose="020F0502020204030204" pitchFamily="34" charset="0"/>
            <a:cs typeface="Calibri" panose="020F0502020204030204" pitchFamily="34" charset="0"/>
          </a:endParaRPr>
        </a:p>
      </dgm:t>
    </dgm:pt>
    <dgm:pt modelId="{F650F785-0F9F-7E40-BA84-D86875BF0CC2}" type="parTrans" cxnId="{1F9B3EE0-0E5A-3C44-900E-8F934C1400EB}">
      <dgm:prSet/>
      <dgm:spPr/>
      <dgm:t>
        <a:bodyPr/>
        <a:lstStyle/>
        <a:p>
          <a:endParaRPr lang="en-US"/>
        </a:p>
      </dgm:t>
    </dgm:pt>
    <dgm:pt modelId="{99F9B464-DEC6-F44B-AC6A-FEBACBCF8296}" type="sibTrans" cxnId="{1F9B3EE0-0E5A-3C44-900E-8F934C1400EB}">
      <dgm:prSet/>
      <dgm:spPr/>
      <dgm:t>
        <a:bodyPr/>
        <a:lstStyle/>
        <a:p>
          <a:endParaRPr lang="en-US"/>
        </a:p>
      </dgm:t>
    </dgm:pt>
    <dgm:pt modelId="{67735742-3A44-5046-8CF9-5312175E7FAA}">
      <dgm:prSet custT="1"/>
      <dgm:spPr/>
      <dgm:t>
        <a:bodyPr/>
        <a:lstStyle/>
        <a:p>
          <a:r>
            <a:rPr lang="lt-LT" sz="1800" dirty="0">
              <a:latin typeface="Calibri" panose="020F0502020204030204" pitchFamily="34" charset="0"/>
              <a:cs typeface="Calibri" panose="020F0502020204030204" pitchFamily="34" charset="0"/>
            </a:rPr>
            <a:t>Partnerio </a:t>
          </a:r>
          <a:r>
            <a:rPr lang="lt-LT" sz="1800" b="1" dirty="0">
              <a:latin typeface="Calibri" panose="020F0502020204030204" pitchFamily="34" charset="0"/>
              <a:cs typeface="Calibri" panose="020F0502020204030204" pitchFamily="34" charset="0"/>
            </a:rPr>
            <a:t>visų atrankose dalyvavusių pretendentų sąrašus </a:t>
          </a:r>
          <a:r>
            <a:rPr lang="lt-LT" sz="1800" dirty="0">
              <a:latin typeface="Calibri" panose="020F0502020204030204" pitchFamily="34" charset="0"/>
              <a:cs typeface="Calibri" panose="020F0502020204030204" pitchFamily="34" charset="0"/>
            </a:rPr>
            <a:t>išdėstytus prioritetine tvarka nurodant kriterijus (klausimus), pagal kuriuos pretendentai buvo vertinami</a:t>
          </a:r>
          <a:endParaRPr lang="lt-LT" sz="1800" dirty="0">
            <a:latin typeface="Calibri" panose="020F0502020204030204" pitchFamily="34" charset="0"/>
            <a:ea typeface="Calibri" panose="020F0502020204030204" pitchFamily="34" charset="0"/>
            <a:cs typeface="Calibri" panose="020F0502020204030204" pitchFamily="34" charset="0"/>
          </a:endParaRPr>
        </a:p>
      </dgm:t>
    </dgm:pt>
    <dgm:pt modelId="{60048C0A-B1F2-AB49-A86A-D478D223BEE5}" type="parTrans" cxnId="{3938A649-6354-7B47-AAB5-A27B8FF427A2}">
      <dgm:prSet/>
      <dgm:spPr/>
      <dgm:t>
        <a:bodyPr/>
        <a:lstStyle/>
        <a:p>
          <a:endParaRPr lang="en-US"/>
        </a:p>
      </dgm:t>
    </dgm:pt>
    <dgm:pt modelId="{D063E255-FC33-A047-8E4A-3EC6F61AFE98}" type="sibTrans" cxnId="{3938A649-6354-7B47-AAB5-A27B8FF427A2}">
      <dgm:prSet/>
      <dgm:spPr/>
      <dgm:t>
        <a:bodyPr/>
        <a:lstStyle/>
        <a:p>
          <a:endParaRPr lang="en-US"/>
        </a:p>
      </dgm:t>
    </dgm:pt>
    <dgm:pt modelId="{3CBC2A11-24CD-49E8-8B30-8A5117BA3C2F}" type="pres">
      <dgm:prSet presAssocID="{37D0249F-5AF6-470E-8C0C-00BCBF39393E}" presName="linearFlow" presStyleCnt="0">
        <dgm:presLayoutVars>
          <dgm:dir/>
          <dgm:animLvl val="lvl"/>
          <dgm:resizeHandles val="exact"/>
        </dgm:presLayoutVars>
      </dgm:prSet>
      <dgm:spPr/>
    </dgm:pt>
    <dgm:pt modelId="{FDD78AC4-2D4C-4370-BD3F-078DFE0EAB31}" type="pres">
      <dgm:prSet presAssocID="{F6982717-6547-4ABB-955F-6964ABF8E6D4}" presName="composite" presStyleCnt="0"/>
      <dgm:spPr/>
    </dgm:pt>
    <dgm:pt modelId="{C869CECF-2C1D-4964-BA7E-86ADC21D1EC8}" type="pres">
      <dgm:prSet presAssocID="{F6982717-6547-4ABB-955F-6964ABF8E6D4}" presName="parentText" presStyleLbl="alignNode1" presStyleIdx="0" presStyleCnt="3">
        <dgm:presLayoutVars>
          <dgm:chMax val="1"/>
          <dgm:bulletEnabled val="1"/>
        </dgm:presLayoutVars>
      </dgm:prSet>
      <dgm:spPr/>
    </dgm:pt>
    <dgm:pt modelId="{80001D26-CA79-4CEE-ACB7-C7AA6C3126EF}" type="pres">
      <dgm:prSet presAssocID="{F6982717-6547-4ABB-955F-6964ABF8E6D4}" presName="descendantText" presStyleLbl="alignAcc1" presStyleIdx="0" presStyleCnt="3" custLinFactNeighborX="698" custLinFactNeighborY="-227">
        <dgm:presLayoutVars>
          <dgm:bulletEnabled val="1"/>
        </dgm:presLayoutVars>
      </dgm:prSet>
      <dgm:spPr/>
    </dgm:pt>
    <dgm:pt modelId="{C8909C02-36D6-4A16-BA26-CA115CDCC5F4}" type="pres">
      <dgm:prSet presAssocID="{1711CA96-5268-40A9-B59A-6FE7C1A9DD84}" presName="sp" presStyleCnt="0"/>
      <dgm:spPr/>
    </dgm:pt>
    <dgm:pt modelId="{18B1BC28-48AE-439B-B072-31E496473E1B}" type="pres">
      <dgm:prSet presAssocID="{392EC1A0-46B1-4155-A1ED-5B0081EBA115}" presName="composite" presStyleCnt="0"/>
      <dgm:spPr/>
    </dgm:pt>
    <dgm:pt modelId="{7379B2B9-421D-49AB-992F-E9D830FBD33F}" type="pres">
      <dgm:prSet presAssocID="{392EC1A0-46B1-4155-A1ED-5B0081EBA115}" presName="parentText" presStyleLbl="alignNode1" presStyleIdx="1" presStyleCnt="3">
        <dgm:presLayoutVars>
          <dgm:chMax val="1"/>
          <dgm:bulletEnabled val="1"/>
        </dgm:presLayoutVars>
      </dgm:prSet>
      <dgm:spPr/>
    </dgm:pt>
    <dgm:pt modelId="{AD9DF821-EA47-4A1C-8666-375E498CD76F}" type="pres">
      <dgm:prSet presAssocID="{392EC1A0-46B1-4155-A1ED-5B0081EBA115}" presName="descendantText" presStyleLbl="alignAcc1" presStyleIdx="1" presStyleCnt="3">
        <dgm:presLayoutVars>
          <dgm:bulletEnabled val="1"/>
        </dgm:presLayoutVars>
      </dgm:prSet>
      <dgm:spPr/>
    </dgm:pt>
    <dgm:pt modelId="{A7AC9515-8701-4BE9-A123-40247B47FD8B}" type="pres">
      <dgm:prSet presAssocID="{2233C932-ADD9-47B7-9AD3-5DEAFF125474}" presName="sp" presStyleCnt="0"/>
      <dgm:spPr/>
    </dgm:pt>
    <dgm:pt modelId="{FF7AAB02-EEDD-44F8-BAD4-55E98BCEBBA0}" type="pres">
      <dgm:prSet presAssocID="{5F5E4131-80C7-4641-8FA6-087AF74D85A4}" presName="composite" presStyleCnt="0"/>
      <dgm:spPr/>
    </dgm:pt>
    <dgm:pt modelId="{06878BED-5E5B-41D1-B572-FDE86A9D6A87}" type="pres">
      <dgm:prSet presAssocID="{5F5E4131-80C7-4641-8FA6-087AF74D85A4}" presName="parentText" presStyleLbl="alignNode1" presStyleIdx="2" presStyleCnt="3">
        <dgm:presLayoutVars>
          <dgm:chMax val="1"/>
          <dgm:bulletEnabled val="1"/>
        </dgm:presLayoutVars>
      </dgm:prSet>
      <dgm:spPr/>
    </dgm:pt>
    <dgm:pt modelId="{410E6981-B632-47F7-9DC5-D2F9A190A67F}" type="pres">
      <dgm:prSet presAssocID="{5F5E4131-80C7-4641-8FA6-087AF74D85A4}" presName="descendantText" presStyleLbl="alignAcc1" presStyleIdx="2" presStyleCnt="3">
        <dgm:presLayoutVars>
          <dgm:bulletEnabled val="1"/>
        </dgm:presLayoutVars>
      </dgm:prSet>
      <dgm:spPr/>
    </dgm:pt>
  </dgm:ptLst>
  <dgm:cxnLst>
    <dgm:cxn modelId="{01DD890D-2F90-4ACA-B24A-410B3BF68CB4}" srcId="{5F5E4131-80C7-4641-8FA6-087AF74D85A4}" destId="{66FF97EB-867A-4866-8F5A-31B93A5F6F97}" srcOrd="0" destOrd="0" parTransId="{DB83CA17-D3B1-4169-A9AC-D539BB4CE355}" sibTransId="{1B9E7DCD-12D3-4E46-80AE-94B101BEEFEC}"/>
    <dgm:cxn modelId="{31C0FA0D-68E8-4938-AC7B-04DBD7B9E176}" type="presOf" srcId="{1CAFAE97-8BA2-448F-B1A7-324A00A4C0D6}" destId="{AD9DF821-EA47-4A1C-8666-375E498CD76F}" srcOrd="0" destOrd="0" presId="urn:microsoft.com/office/officeart/2005/8/layout/chevron2"/>
    <dgm:cxn modelId="{B8686D0F-7899-45F8-8A46-5328EA2E0C3A}" type="presOf" srcId="{F6982717-6547-4ABB-955F-6964ABF8E6D4}" destId="{C869CECF-2C1D-4964-BA7E-86ADC21D1EC8}" srcOrd="0" destOrd="0" presId="urn:microsoft.com/office/officeart/2005/8/layout/chevron2"/>
    <dgm:cxn modelId="{3D3AAD10-4932-46F3-B0F9-33BE0B7A279D}" type="presOf" srcId="{392EC1A0-46B1-4155-A1ED-5B0081EBA115}" destId="{7379B2B9-421D-49AB-992F-E9D830FBD33F}" srcOrd="0" destOrd="0" presId="urn:microsoft.com/office/officeart/2005/8/layout/chevron2"/>
    <dgm:cxn modelId="{A2090D1F-B44A-4867-846E-C44B7462A7A6}" srcId="{37D0249F-5AF6-470E-8C0C-00BCBF39393E}" destId="{392EC1A0-46B1-4155-A1ED-5B0081EBA115}" srcOrd="1" destOrd="0" parTransId="{C8BD3BF7-C115-4B7A-901E-D6DB336D7A4E}" sibTransId="{2233C932-ADD9-47B7-9AD3-5DEAFF125474}"/>
    <dgm:cxn modelId="{31C66B38-10C8-498D-83DE-FE4B2DF05AA6}" srcId="{37D0249F-5AF6-470E-8C0C-00BCBF39393E}" destId="{5F5E4131-80C7-4641-8FA6-087AF74D85A4}" srcOrd="2" destOrd="0" parTransId="{39D7F80D-6B46-4F04-A596-59E5F424F351}" sibTransId="{D6B08D0D-C795-4FF5-AE25-F9457F239A3D}"/>
    <dgm:cxn modelId="{3938A649-6354-7B47-AAB5-A27B8FF427A2}" srcId="{5F5E4131-80C7-4641-8FA6-087AF74D85A4}" destId="{67735742-3A44-5046-8CF9-5312175E7FAA}" srcOrd="2" destOrd="0" parTransId="{60048C0A-B1F2-AB49-A86A-D478D223BEE5}" sibTransId="{D063E255-FC33-A047-8E4A-3EC6F61AFE98}"/>
    <dgm:cxn modelId="{6CF4354F-E9E1-4349-BD60-36943F9FF0D7}" type="presOf" srcId="{67735742-3A44-5046-8CF9-5312175E7FAA}" destId="{410E6981-B632-47F7-9DC5-D2F9A190A67F}" srcOrd="0" destOrd="2" presId="urn:microsoft.com/office/officeart/2005/8/layout/chevron2"/>
    <dgm:cxn modelId="{1C704660-143C-44D2-B081-1F612190EA89}" type="presOf" srcId="{37D0249F-5AF6-470E-8C0C-00BCBF39393E}" destId="{3CBC2A11-24CD-49E8-8B30-8A5117BA3C2F}" srcOrd="0" destOrd="0" presId="urn:microsoft.com/office/officeart/2005/8/layout/chevron2"/>
    <dgm:cxn modelId="{8555A671-F3E6-4EB7-AB94-E6355719A24D}" type="presOf" srcId="{5F5E4131-80C7-4641-8FA6-087AF74D85A4}" destId="{06878BED-5E5B-41D1-B572-FDE86A9D6A87}" srcOrd="0" destOrd="0" presId="urn:microsoft.com/office/officeart/2005/8/layout/chevron2"/>
    <dgm:cxn modelId="{0B24868A-3A7F-4F65-90F2-FFBDDC293617}" type="presOf" srcId="{482CEFDD-7BE1-4BF0-83DB-4E1D41C81F32}" destId="{80001D26-CA79-4CEE-ACB7-C7AA6C3126EF}" srcOrd="0" destOrd="0" presId="urn:microsoft.com/office/officeart/2005/8/layout/chevron2"/>
    <dgm:cxn modelId="{205664B1-B3A3-4F92-B3C9-C7B08ABD3EB4}" srcId="{37D0249F-5AF6-470E-8C0C-00BCBF39393E}" destId="{F6982717-6547-4ABB-955F-6964ABF8E6D4}" srcOrd="0" destOrd="0" parTransId="{596973A0-8313-42A6-AF52-979D7C29DBB4}" sibTransId="{1711CA96-5268-40A9-B59A-6FE7C1A9DD84}"/>
    <dgm:cxn modelId="{4BCB0AC3-4257-419B-BA30-6751BEA4A7ED}" type="presOf" srcId="{66FF97EB-867A-4866-8F5A-31B93A5F6F97}" destId="{410E6981-B632-47F7-9DC5-D2F9A190A67F}" srcOrd="0" destOrd="0" presId="urn:microsoft.com/office/officeart/2005/8/layout/chevron2"/>
    <dgm:cxn modelId="{1B7669CC-7F61-4C3E-B01C-685083B22621}" srcId="{F6982717-6547-4ABB-955F-6964ABF8E6D4}" destId="{482CEFDD-7BE1-4BF0-83DB-4E1D41C81F32}" srcOrd="0" destOrd="0" parTransId="{B835E15C-9A2B-4D17-B68A-4C0C8F361856}" sibTransId="{44317183-447E-45A3-BFC0-4BEA8D571F1C}"/>
    <dgm:cxn modelId="{EABC40DA-6ABC-7D4A-9308-FEC224BC505D}" type="presOf" srcId="{758BC5BB-83C3-7D4D-890F-A102DB9EF269}" destId="{410E6981-B632-47F7-9DC5-D2F9A190A67F}" srcOrd="0" destOrd="1" presId="urn:microsoft.com/office/officeart/2005/8/layout/chevron2"/>
    <dgm:cxn modelId="{1F9B3EE0-0E5A-3C44-900E-8F934C1400EB}" srcId="{5F5E4131-80C7-4641-8FA6-087AF74D85A4}" destId="{758BC5BB-83C3-7D4D-890F-A102DB9EF269}" srcOrd="1" destOrd="0" parTransId="{F650F785-0F9F-7E40-BA84-D86875BF0CC2}" sibTransId="{99F9B464-DEC6-F44B-AC6A-FEBACBCF8296}"/>
    <dgm:cxn modelId="{8C8B51FE-97A3-4D26-9F8B-2590F122516E}" srcId="{392EC1A0-46B1-4155-A1ED-5B0081EBA115}" destId="{1CAFAE97-8BA2-448F-B1A7-324A00A4C0D6}" srcOrd="0" destOrd="0" parTransId="{137DEE79-9CC5-407C-8793-A82C12957002}" sibTransId="{988B4C99-511E-4AD3-9DD9-1B5B80E34E5D}"/>
    <dgm:cxn modelId="{7081063B-D413-4126-91F7-5208860FBAF9}" type="presParOf" srcId="{3CBC2A11-24CD-49E8-8B30-8A5117BA3C2F}" destId="{FDD78AC4-2D4C-4370-BD3F-078DFE0EAB31}" srcOrd="0" destOrd="0" presId="urn:microsoft.com/office/officeart/2005/8/layout/chevron2"/>
    <dgm:cxn modelId="{95403993-9AE0-445B-BED3-655A5621D648}" type="presParOf" srcId="{FDD78AC4-2D4C-4370-BD3F-078DFE0EAB31}" destId="{C869CECF-2C1D-4964-BA7E-86ADC21D1EC8}" srcOrd="0" destOrd="0" presId="urn:microsoft.com/office/officeart/2005/8/layout/chevron2"/>
    <dgm:cxn modelId="{7D296B02-F464-4873-92AD-4A61D7D08E5C}" type="presParOf" srcId="{FDD78AC4-2D4C-4370-BD3F-078DFE0EAB31}" destId="{80001D26-CA79-4CEE-ACB7-C7AA6C3126EF}" srcOrd="1" destOrd="0" presId="urn:microsoft.com/office/officeart/2005/8/layout/chevron2"/>
    <dgm:cxn modelId="{36CD1CFA-1C6B-4E3B-887B-916AC6BD0EA0}" type="presParOf" srcId="{3CBC2A11-24CD-49E8-8B30-8A5117BA3C2F}" destId="{C8909C02-36D6-4A16-BA26-CA115CDCC5F4}" srcOrd="1" destOrd="0" presId="urn:microsoft.com/office/officeart/2005/8/layout/chevron2"/>
    <dgm:cxn modelId="{D315E503-1677-431A-85C7-53B447CA7F87}" type="presParOf" srcId="{3CBC2A11-24CD-49E8-8B30-8A5117BA3C2F}" destId="{18B1BC28-48AE-439B-B072-31E496473E1B}" srcOrd="2" destOrd="0" presId="urn:microsoft.com/office/officeart/2005/8/layout/chevron2"/>
    <dgm:cxn modelId="{8B7BB372-3999-4C7F-9AD2-56C685C051BC}" type="presParOf" srcId="{18B1BC28-48AE-439B-B072-31E496473E1B}" destId="{7379B2B9-421D-49AB-992F-E9D830FBD33F}" srcOrd="0" destOrd="0" presId="urn:microsoft.com/office/officeart/2005/8/layout/chevron2"/>
    <dgm:cxn modelId="{2106745D-1241-41D0-AD4E-B46B8E08F8CA}" type="presParOf" srcId="{18B1BC28-48AE-439B-B072-31E496473E1B}" destId="{AD9DF821-EA47-4A1C-8666-375E498CD76F}" srcOrd="1" destOrd="0" presId="urn:microsoft.com/office/officeart/2005/8/layout/chevron2"/>
    <dgm:cxn modelId="{19816E39-F466-4864-9BB1-6FCF24DE96F1}" type="presParOf" srcId="{3CBC2A11-24CD-49E8-8B30-8A5117BA3C2F}" destId="{A7AC9515-8701-4BE9-A123-40247B47FD8B}" srcOrd="3" destOrd="0" presId="urn:microsoft.com/office/officeart/2005/8/layout/chevron2"/>
    <dgm:cxn modelId="{70C0DBD3-4EDD-463D-9362-A810CB419E89}" type="presParOf" srcId="{3CBC2A11-24CD-49E8-8B30-8A5117BA3C2F}" destId="{FF7AAB02-EEDD-44F8-BAD4-55E98BCEBBA0}" srcOrd="4" destOrd="0" presId="urn:microsoft.com/office/officeart/2005/8/layout/chevron2"/>
    <dgm:cxn modelId="{700FFF49-67E2-4FF1-8500-5B30F6AB9AF2}" type="presParOf" srcId="{FF7AAB02-EEDD-44F8-BAD4-55E98BCEBBA0}" destId="{06878BED-5E5B-41D1-B572-FDE86A9D6A87}" srcOrd="0" destOrd="0" presId="urn:microsoft.com/office/officeart/2005/8/layout/chevron2"/>
    <dgm:cxn modelId="{D261FF28-78CC-4C0C-A836-034580AA6711}" type="presParOf" srcId="{FF7AAB02-EEDD-44F8-BAD4-55E98BCEBBA0}" destId="{410E6981-B632-47F7-9DC5-D2F9A190A67F}"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D0249F-5AF6-470E-8C0C-00BCBF39393E}" type="doc">
      <dgm:prSet loTypeId="urn:microsoft.com/office/officeart/2005/8/layout/chevron2" loCatId="process" qsTypeId="urn:microsoft.com/office/officeart/2005/8/quickstyle/simple1" qsCatId="simple" csTypeId="urn:microsoft.com/office/officeart/2005/8/colors/accent3_1" csCatId="accent3" phldr="1"/>
      <dgm:spPr/>
      <dgm:t>
        <a:bodyPr/>
        <a:lstStyle/>
        <a:p>
          <a:endParaRPr lang="lt-LT"/>
        </a:p>
      </dgm:t>
    </dgm:pt>
    <dgm:pt modelId="{392EC1A0-46B1-4155-A1ED-5B0081EBA115}">
      <dgm:prSet phldrT="[Tekstas]" custT="1"/>
      <dgm:spPr/>
      <dgm:t>
        <a:bodyPr/>
        <a:lstStyle/>
        <a:p>
          <a:r>
            <a:rPr lang="en-US" sz="1800" b="1" noProof="0" dirty="0" err="1">
              <a:latin typeface="Calibri" panose="020F0502020204030204" pitchFamily="34" charset="0"/>
              <a:ea typeface="Calibri" panose="020F0502020204030204" pitchFamily="34" charset="0"/>
              <a:cs typeface="Calibri" panose="020F0502020204030204" pitchFamily="34" charset="0"/>
            </a:rPr>
            <a:t>Peržiūra</a:t>
          </a:r>
          <a:endParaRPr lang="en-US" sz="1800" b="1" noProof="0" dirty="0">
            <a:latin typeface="Calibri" panose="020F0502020204030204" pitchFamily="34" charset="0"/>
            <a:ea typeface="Calibri" panose="020F0502020204030204" pitchFamily="34" charset="0"/>
            <a:cs typeface="Calibri" panose="020F0502020204030204" pitchFamily="34" charset="0"/>
          </a:endParaRPr>
        </a:p>
      </dgm:t>
    </dgm:pt>
    <dgm:pt modelId="{C8BD3BF7-C115-4B7A-901E-D6DB336D7A4E}" type="parTrans" cxnId="{A2090D1F-B44A-4867-846E-C44B7462A7A6}">
      <dgm:prSet/>
      <dgm:spPr/>
      <dgm:t>
        <a:bodyPr/>
        <a:lstStyle/>
        <a:p>
          <a:endParaRPr lang="lt-LT"/>
        </a:p>
      </dgm:t>
    </dgm:pt>
    <dgm:pt modelId="{2233C932-ADD9-47B7-9AD3-5DEAFF125474}" type="sibTrans" cxnId="{A2090D1F-B44A-4867-846E-C44B7462A7A6}">
      <dgm:prSet/>
      <dgm:spPr/>
      <dgm:t>
        <a:bodyPr/>
        <a:lstStyle/>
        <a:p>
          <a:endParaRPr lang="lt-LT"/>
        </a:p>
      </dgm:t>
    </dgm:pt>
    <dgm:pt modelId="{1CAFAE97-8BA2-448F-B1A7-324A00A4C0D6}">
      <dgm:prSet phldrT="[Tekstas]" custT="1"/>
      <dgm:spPr/>
      <dgm:t>
        <a:bodyPr/>
        <a:lstStyle/>
        <a:p>
          <a:r>
            <a:rPr lang="lt-LT" sz="1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MPK tyrimų kūrimo anketas peržiūri LMT darbo grupė</a:t>
          </a:r>
          <a:r>
            <a:rPr lang="lt-LT" sz="1800" noProof="0" dirty="0">
              <a:latin typeface="Calibri" panose="020F0502020204030204" pitchFamily="34" charset="0"/>
              <a:ea typeface="Calibri" panose="020F0502020204030204" pitchFamily="34" charset="0"/>
              <a:cs typeface="Calibri" panose="020F0502020204030204" pitchFamily="34" charset="0"/>
            </a:rPr>
            <a:t>, į kurios sudėtį įeis ir LMT ekspertų komitetų pasiūlyti ekspertai.</a:t>
          </a:r>
        </a:p>
      </dgm:t>
    </dgm:pt>
    <dgm:pt modelId="{988B4C99-511E-4AD3-9DD9-1B5B80E34E5D}" type="sibTrans" cxnId="{8C8B51FE-97A3-4D26-9F8B-2590F122516E}">
      <dgm:prSet/>
      <dgm:spPr/>
      <dgm:t>
        <a:bodyPr/>
        <a:lstStyle/>
        <a:p>
          <a:endParaRPr lang="lt-LT"/>
        </a:p>
      </dgm:t>
    </dgm:pt>
    <dgm:pt modelId="{137DEE79-9CC5-407C-8793-A82C12957002}" type="parTrans" cxnId="{8C8B51FE-97A3-4D26-9F8B-2590F122516E}">
      <dgm:prSet/>
      <dgm:spPr/>
      <dgm:t>
        <a:bodyPr/>
        <a:lstStyle/>
        <a:p>
          <a:endParaRPr lang="lt-LT"/>
        </a:p>
      </dgm:t>
    </dgm:pt>
    <dgm:pt modelId="{8538014C-82F5-D846-82D2-4F70945B738A}">
      <dgm:prSet phldrT="[Tekstas]" custT="1"/>
      <dgm:spPr/>
      <dgm:t>
        <a:bodyPr/>
        <a:lstStyle/>
        <a:p>
          <a:r>
            <a:rPr lang="lt-LT" sz="1800" noProof="0" dirty="0">
              <a:latin typeface="Calibri" panose="020F0502020204030204" pitchFamily="34" charset="0"/>
              <a:ea typeface="Calibri" panose="020F0502020204030204" pitchFamily="34" charset="0"/>
              <a:cs typeface="Calibri" panose="020F0502020204030204" pitchFamily="34" charset="0"/>
            </a:rPr>
            <a:t>Darbo grupė ne vėliau kaip per 30 dienų </a:t>
          </a:r>
          <a:r>
            <a:rPr lang="lt-LT" sz="1800" b="1" noProof="0" dirty="0">
              <a:latin typeface="Calibri" panose="020F0502020204030204" pitchFamily="34" charset="0"/>
              <a:ea typeface="Calibri" panose="020F0502020204030204" pitchFamily="34" charset="0"/>
              <a:cs typeface="Calibri" panose="020F0502020204030204" pitchFamily="34" charset="0"/>
            </a:rPr>
            <a:t>užpildo MPK tyrimo kūrimo anketos vertinimo pažymą ir </a:t>
          </a:r>
          <a:r>
            <a:rPr lang="lt-LT" sz="1800" dirty="0">
              <a:latin typeface="Calibri" panose="020F0502020204030204" pitchFamily="34" charset="0"/>
              <a:cs typeface="Calibri" panose="020F0502020204030204" pitchFamily="34" charset="0"/>
            </a:rPr>
            <a:t>bendru sutarimu parengia argumentuotus siūlymus Tarybos pirmininkui dėl MPK tyrimų atitikties.</a:t>
          </a:r>
          <a:endParaRPr lang="lt-LT" sz="1800" noProof="0" dirty="0">
            <a:latin typeface="Calibri" panose="020F0502020204030204" pitchFamily="34" charset="0"/>
            <a:ea typeface="Calibri" panose="020F0502020204030204" pitchFamily="34" charset="0"/>
            <a:cs typeface="Calibri" panose="020F0502020204030204" pitchFamily="34" charset="0"/>
          </a:endParaRPr>
        </a:p>
      </dgm:t>
    </dgm:pt>
    <dgm:pt modelId="{B3E0A334-1271-4840-957E-7042053D9C58}" type="sibTrans" cxnId="{D29EA0CA-7577-A743-9F82-85AEABA7C7EB}">
      <dgm:prSet/>
      <dgm:spPr/>
      <dgm:t>
        <a:bodyPr/>
        <a:lstStyle/>
        <a:p>
          <a:endParaRPr lang="en-US"/>
        </a:p>
      </dgm:t>
    </dgm:pt>
    <dgm:pt modelId="{A3478795-67BF-404E-9C37-92B6A0CDD820}" type="parTrans" cxnId="{D29EA0CA-7577-A743-9F82-85AEABA7C7EB}">
      <dgm:prSet/>
      <dgm:spPr/>
      <dgm:t>
        <a:bodyPr/>
        <a:lstStyle/>
        <a:p>
          <a:endParaRPr lang="en-US"/>
        </a:p>
      </dgm:t>
    </dgm:pt>
    <dgm:pt modelId="{D4B71E83-0AD9-5A44-BB5E-A04FBDF09B50}">
      <dgm:prSet phldrT="[Tekstas]" custT="1"/>
      <dgm:spPr/>
      <dgm:t>
        <a:bodyPr/>
        <a:lstStyle/>
        <a:p>
          <a:r>
            <a:rPr lang="lt-LT" sz="1800" noProof="0" dirty="0">
              <a:latin typeface="Calibri" panose="020F0502020204030204" pitchFamily="34" charset="0"/>
              <a:ea typeface="Calibri" panose="020F0502020204030204" pitchFamily="34" charset="0"/>
              <a:cs typeface="Calibri" panose="020F0502020204030204" pitchFamily="34" charset="0"/>
            </a:rPr>
            <a:t>Nustačius, kad MPK tyrimas neatitinka: sumaniosios specializacijos prioriteto ir tematikos; reikalavimų tyrimo grupės sudėčiai; MPK programos tikslų, LMT gali </a:t>
          </a:r>
          <a:r>
            <a:rPr lang="lt-LT" sz="1800" b="1" noProof="0" dirty="0">
              <a:latin typeface="Calibri" panose="020F0502020204030204" pitchFamily="34" charset="0"/>
              <a:ea typeface="Calibri" panose="020F0502020204030204" pitchFamily="34" charset="0"/>
              <a:cs typeface="Calibri" panose="020F0502020204030204" pitchFamily="34" charset="0"/>
            </a:rPr>
            <a:t>teikti partneriui siūlymą pasirinkti sekantį pretendentą vykdyti MPK tyrimą</a:t>
          </a:r>
          <a:r>
            <a:rPr lang="lt-LT" sz="1800" noProof="0" dirty="0">
              <a:latin typeface="Calibri" panose="020F0502020204030204" pitchFamily="34" charset="0"/>
              <a:ea typeface="Calibri" panose="020F0502020204030204" pitchFamily="34" charset="0"/>
              <a:cs typeface="Calibri" panose="020F0502020204030204" pitchFamily="34" charset="0"/>
            </a:rPr>
            <a:t> iš dalyvavusių pretendentų sąrašo.</a:t>
          </a:r>
        </a:p>
      </dgm:t>
    </dgm:pt>
    <dgm:pt modelId="{BDD17C0E-647D-4D4D-86BF-AD584609AB61}" type="parTrans" cxnId="{7A57668D-CFFB-8E46-9A6E-6C657EF06CA4}">
      <dgm:prSet/>
      <dgm:spPr/>
      <dgm:t>
        <a:bodyPr/>
        <a:lstStyle/>
        <a:p>
          <a:endParaRPr lang="en-US"/>
        </a:p>
      </dgm:t>
    </dgm:pt>
    <dgm:pt modelId="{F7616F11-9E45-464E-97F0-0B9B7F9CB352}" type="sibTrans" cxnId="{7A57668D-CFFB-8E46-9A6E-6C657EF06CA4}">
      <dgm:prSet/>
      <dgm:spPr/>
      <dgm:t>
        <a:bodyPr/>
        <a:lstStyle/>
        <a:p>
          <a:endParaRPr lang="en-US"/>
        </a:p>
      </dgm:t>
    </dgm:pt>
    <dgm:pt modelId="{A64F1140-87DE-E544-A1FF-6721DBEFD698}">
      <dgm:prSet phldrT="[Tekstas]" custT="1"/>
      <dgm:spPr/>
      <dgm:t>
        <a:bodyPr/>
        <a:lstStyle/>
        <a:p>
          <a:endParaRPr lang="lt-LT" sz="1800" noProof="0" dirty="0">
            <a:latin typeface="Calibri" panose="020F0502020204030204" pitchFamily="34" charset="0"/>
            <a:ea typeface="Calibri" panose="020F0502020204030204" pitchFamily="34" charset="0"/>
            <a:cs typeface="Calibri" panose="020F0502020204030204" pitchFamily="34" charset="0"/>
          </a:endParaRPr>
        </a:p>
      </dgm:t>
    </dgm:pt>
    <dgm:pt modelId="{74CE030D-697B-7842-92FB-D33FAD9D10F8}" type="parTrans" cxnId="{99D222B1-8D2D-1444-8AA4-88C9F3C70C20}">
      <dgm:prSet/>
      <dgm:spPr/>
      <dgm:t>
        <a:bodyPr/>
        <a:lstStyle/>
        <a:p>
          <a:endParaRPr lang="en-US"/>
        </a:p>
      </dgm:t>
    </dgm:pt>
    <dgm:pt modelId="{76F91442-BC04-C44E-AA49-9DCF4ACAC91B}" type="sibTrans" cxnId="{99D222B1-8D2D-1444-8AA4-88C9F3C70C20}">
      <dgm:prSet/>
      <dgm:spPr/>
      <dgm:t>
        <a:bodyPr/>
        <a:lstStyle/>
        <a:p>
          <a:endParaRPr lang="en-US"/>
        </a:p>
      </dgm:t>
    </dgm:pt>
    <dgm:pt modelId="{FE90BEB6-86F8-AA49-AA43-7D399C213CE9}">
      <dgm:prSet phldrT="[Tekstas]" custT="1"/>
      <dgm:spPr/>
      <dgm:t>
        <a:bodyPr/>
        <a:lstStyle/>
        <a:p>
          <a:endParaRPr lang="lt-LT" sz="1800" noProof="0" dirty="0">
            <a:latin typeface="Calibri" panose="020F0502020204030204" pitchFamily="34" charset="0"/>
            <a:ea typeface="Calibri" panose="020F0502020204030204" pitchFamily="34" charset="0"/>
            <a:cs typeface="Calibri" panose="020F0502020204030204" pitchFamily="34" charset="0"/>
          </a:endParaRPr>
        </a:p>
      </dgm:t>
    </dgm:pt>
    <dgm:pt modelId="{2A317504-3625-534F-AE46-41320A1E4638}" type="parTrans" cxnId="{CD7FEF61-CB6F-444B-B597-CE9343690511}">
      <dgm:prSet/>
      <dgm:spPr/>
      <dgm:t>
        <a:bodyPr/>
        <a:lstStyle/>
        <a:p>
          <a:endParaRPr lang="en-US"/>
        </a:p>
      </dgm:t>
    </dgm:pt>
    <dgm:pt modelId="{0ECC60F6-E2C3-C845-9B00-0054625ADF4F}" type="sibTrans" cxnId="{CD7FEF61-CB6F-444B-B597-CE9343690511}">
      <dgm:prSet/>
      <dgm:spPr/>
      <dgm:t>
        <a:bodyPr/>
        <a:lstStyle/>
        <a:p>
          <a:endParaRPr lang="en-US"/>
        </a:p>
      </dgm:t>
    </dgm:pt>
    <dgm:pt modelId="{3CBC2A11-24CD-49E8-8B30-8A5117BA3C2F}" type="pres">
      <dgm:prSet presAssocID="{37D0249F-5AF6-470E-8C0C-00BCBF39393E}" presName="linearFlow" presStyleCnt="0">
        <dgm:presLayoutVars>
          <dgm:dir/>
          <dgm:animLvl val="lvl"/>
          <dgm:resizeHandles val="exact"/>
        </dgm:presLayoutVars>
      </dgm:prSet>
      <dgm:spPr/>
    </dgm:pt>
    <dgm:pt modelId="{18B1BC28-48AE-439B-B072-31E496473E1B}" type="pres">
      <dgm:prSet presAssocID="{392EC1A0-46B1-4155-A1ED-5B0081EBA115}" presName="composite" presStyleCnt="0"/>
      <dgm:spPr/>
    </dgm:pt>
    <dgm:pt modelId="{7379B2B9-421D-49AB-992F-E9D830FBD33F}" type="pres">
      <dgm:prSet presAssocID="{392EC1A0-46B1-4155-A1ED-5B0081EBA115}" presName="parentText" presStyleLbl="alignNode1" presStyleIdx="0" presStyleCnt="1" custLinFactNeighborX="-9157" custLinFactNeighborY="705">
        <dgm:presLayoutVars>
          <dgm:chMax val="1"/>
          <dgm:bulletEnabled val="1"/>
        </dgm:presLayoutVars>
      </dgm:prSet>
      <dgm:spPr/>
    </dgm:pt>
    <dgm:pt modelId="{AD9DF821-EA47-4A1C-8666-375E498CD76F}" type="pres">
      <dgm:prSet presAssocID="{392EC1A0-46B1-4155-A1ED-5B0081EBA115}" presName="descendantText" presStyleLbl="alignAcc1" presStyleIdx="0" presStyleCnt="1">
        <dgm:presLayoutVars>
          <dgm:bulletEnabled val="1"/>
        </dgm:presLayoutVars>
      </dgm:prSet>
      <dgm:spPr/>
    </dgm:pt>
  </dgm:ptLst>
  <dgm:cxnLst>
    <dgm:cxn modelId="{31C0FA0D-68E8-4938-AC7B-04DBD7B9E176}" type="presOf" srcId="{1CAFAE97-8BA2-448F-B1A7-324A00A4C0D6}" destId="{AD9DF821-EA47-4A1C-8666-375E498CD76F}" srcOrd="0" destOrd="0" presId="urn:microsoft.com/office/officeart/2005/8/layout/chevron2"/>
    <dgm:cxn modelId="{3D3AAD10-4932-46F3-B0F9-33BE0B7A279D}" type="presOf" srcId="{392EC1A0-46B1-4155-A1ED-5B0081EBA115}" destId="{7379B2B9-421D-49AB-992F-E9D830FBD33F}" srcOrd="0" destOrd="0" presId="urn:microsoft.com/office/officeart/2005/8/layout/chevron2"/>
    <dgm:cxn modelId="{A2090D1F-B44A-4867-846E-C44B7462A7A6}" srcId="{37D0249F-5AF6-470E-8C0C-00BCBF39393E}" destId="{392EC1A0-46B1-4155-A1ED-5B0081EBA115}" srcOrd="0" destOrd="0" parTransId="{C8BD3BF7-C115-4B7A-901E-D6DB336D7A4E}" sibTransId="{2233C932-ADD9-47B7-9AD3-5DEAFF125474}"/>
    <dgm:cxn modelId="{1DC47725-3B6F-194C-8E73-599ABA16E6BD}" type="presOf" srcId="{D4B71E83-0AD9-5A44-BB5E-A04FBDF09B50}" destId="{AD9DF821-EA47-4A1C-8666-375E498CD76F}" srcOrd="0" destOrd="4" presId="urn:microsoft.com/office/officeart/2005/8/layout/chevron2"/>
    <dgm:cxn modelId="{9085DC57-942D-DF4D-8059-26A341CCBDD9}" type="presOf" srcId="{A64F1140-87DE-E544-A1FF-6721DBEFD698}" destId="{AD9DF821-EA47-4A1C-8666-375E498CD76F}" srcOrd="0" destOrd="3" presId="urn:microsoft.com/office/officeart/2005/8/layout/chevron2"/>
    <dgm:cxn modelId="{1C704660-143C-44D2-B081-1F612190EA89}" type="presOf" srcId="{37D0249F-5AF6-470E-8C0C-00BCBF39393E}" destId="{3CBC2A11-24CD-49E8-8B30-8A5117BA3C2F}" srcOrd="0" destOrd="0" presId="urn:microsoft.com/office/officeart/2005/8/layout/chevron2"/>
    <dgm:cxn modelId="{CD7FEF61-CB6F-444B-B597-CE9343690511}" srcId="{392EC1A0-46B1-4155-A1ED-5B0081EBA115}" destId="{FE90BEB6-86F8-AA49-AA43-7D399C213CE9}" srcOrd="1" destOrd="0" parTransId="{2A317504-3625-534F-AE46-41320A1E4638}" sibTransId="{0ECC60F6-E2C3-C845-9B00-0054625ADF4F}"/>
    <dgm:cxn modelId="{7A57668D-CFFB-8E46-9A6E-6C657EF06CA4}" srcId="{392EC1A0-46B1-4155-A1ED-5B0081EBA115}" destId="{D4B71E83-0AD9-5A44-BB5E-A04FBDF09B50}" srcOrd="4" destOrd="0" parTransId="{BDD17C0E-647D-4D4D-86BF-AD584609AB61}" sibTransId="{F7616F11-9E45-464E-97F0-0B9B7F9CB352}"/>
    <dgm:cxn modelId="{F5A0D1A6-4BA3-8A41-A1E9-8892F8657EFC}" type="presOf" srcId="{FE90BEB6-86F8-AA49-AA43-7D399C213CE9}" destId="{AD9DF821-EA47-4A1C-8666-375E498CD76F}" srcOrd="0" destOrd="1" presId="urn:microsoft.com/office/officeart/2005/8/layout/chevron2"/>
    <dgm:cxn modelId="{99D222B1-8D2D-1444-8AA4-88C9F3C70C20}" srcId="{392EC1A0-46B1-4155-A1ED-5B0081EBA115}" destId="{A64F1140-87DE-E544-A1FF-6721DBEFD698}" srcOrd="3" destOrd="0" parTransId="{74CE030D-697B-7842-92FB-D33FAD9D10F8}" sibTransId="{76F91442-BC04-C44E-AA49-9DCF4ACAC91B}"/>
    <dgm:cxn modelId="{D29EA0CA-7577-A743-9F82-85AEABA7C7EB}" srcId="{392EC1A0-46B1-4155-A1ED-5B0081EBA115}" destId="{8538014C-82F5-D846-82D2-4F70945B738A}" srcOrd="2" destOrd="0" parTransId="{A3478795-67BF-404E-9C37-92B6A0CDD820}" sibTransId="{B3E0A334-1271-4840-957E-7042053D9C58}"/>
    <dgm:cxn modelId="{D93046E0-44FB-D948-9BF9-C9C957F3CBBE}" type="presOf" srcId="{8538014C-82F5-D846-82D2-4F70945B738A}" destId="{AD9DF821-EA47-4A1C-8666-375E498CD76F}" srcOrd="0" destOrd="2" presId="urn:microsoft.com/office/officeart/2005/8/layout/chevron2"/>
    <dgm:cxn modelId="{8C8B51FE-97A3-4D26-9F8B-2590F122516E}" srcId="{392EC1A0-46B1-4155-A1ED-5B0081EBA115}" destId="{1CAFAE97-8BA2-448F-B1A7-324A00A4C0D6}" srcOrd="0" destOrd="0" parTransId="{137DEE79-9CC5-407C-8793-A82C12957002}" sibTransId="{988B4C99-511E-4AD3-9DD9-1B5B80E34E5D}"/>
    <dgm:cxn modelId="{D315E503-1677-431A-85C7-53B447CA7F87}" type="presParOf" srcId="{3CBC2A11-24CD-49E8-8B30-8A5117BA3C2F}" destId="{18B1BC28-48AE-439B-B072-31E496473E1B}" srcOrd="0" destOrd="0" presId="urn:microsoft.com/office/officeart/2005/8/layout/chevron2"/>
    <dgm:cxn modelId="{8B7BB372-3999-4C7F-9AD2-56C685C051BC}" type="presParOf" srcId="{18B1BC28-48AE-439B-B072-31E496473E1B}" destId="{7379B2B9-421D-49AB-992F-E9D830FBD33F}" srcOrd="0" destOrd="0" presId="urn:microsoft.com/office/officeart/2005/8/layout/chevron2"/>
    <dgm:cxn modelId="{2106745D-1241-41D0-AD4E-B46B8E08F8CA}" type="presParOf" srcId="{18B1BC28-48AE-439B-B072-31E496473E1B}" destId="{AD9DF821-EA47-4A1C-8666-375E498CD76F}"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A0C05-C50B-3645-ABE7-CCF41BD2E05A}">
      <dsp:nvSpPr>
        <dsp:cNvPr id="0" name=""/>
        <dsp:cNvSpPr/>
      </dsp:nvSpPr>
      <dsp:spPr>
        <a:xfrm rot="10800000">
          <a:off x="1739552" y="355"/>
          <a:ext cx="6080760" cy="831729"/>
        </a:xfrm>
        <a:prstGeom prst="homePlate">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770" tIns="76200" rIns="142240" bIns="76200" numCol="1" spcCol="1270" anchor="ctr" anchorCtr="0">
          <a:noAutofit/>
        </a:bodyPr>
        <a:lstStyle/>
        <a:p>
          <a:pPr marL="0" lvl="0" indent="0" algn="ctr" defTabSz="889000">
            <a:lnSpc>
              <a:spcPct val="90000"/>
            </a:lnSpc>
            <a:spcBef>
              <a:spcPct val="0"/>
            </a:spcBef>
            <a:spcAft>
              <a:spcPct val="35000"/>
            </a:spcAft>
            <a:buNone/>
          </a:pPr>
          <a:r>
            <a:rPr lang="lt-LT" sz="2000" kern="1200" dirty="0">
              <a:latin typeface="Calibri" panose="020F0502020204030204" pitchFamily="34" charset="0"/>
              <a:ea typeface="Calibri" panose="020F0502020204030204" pitchFamily="34" charset="0"/>
              <a:cs typeface="Calibri" panose="020F0502020204030204" pitchFamily="34" charset="0"/>
            </a:rPr>
            <a:t>Skatinti naujų tyrėjų grupių formavimąsi valstybei prioritetinėse sumaniosios specializacijos MTEP veiklos srityse</a:t>
          </a:r>
          <a:endParaRPr lang="en-LT" sz="2000" kern="1200" dirty="0"/>
        </a:p>
      </dsp:txBody>
      <dsp:txXfrm rot="10800000">
        <a:off x="1947484" y="355"/>
        <a:ext cx="5872828" cy="831729"/>
      </dsp:txXfrm>
    </dsp:sp>
    <dsp:sp modelId="{554FDCF4-F580-B24D-AF7C-2D6869BB8208}">
      <dsp:nvSpPr>
        <dsp:cNvPr id="0" name=""/>
        <dsp:cNvSpPr/>
      </dsp:nvSpPr>
      <dsp:spPr>
        <a:xfrm>
          <a:off x="1323687" y="355"/>
          <a:ext cx="831729" cy="831729"/>
        </a:xfrm>
        <a:prstGeom prst="ellipse">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B21F10-DE16-F343-BBF9-1F8175874033}">
      <dsp:nvSpPr>
        <dsp:cNvPr id="0" name=""/>
        <dsp:cNvSpPr/>
      </dsp:nvSpPr>
      <dsp:spPr>
        <a:xfrm rot="10800000">
          <a:off x="1739552" y="1040017"/>
          <a:ext cx="6080760" cy="831729"/>
        </a:xfrm>
        <a:prstGeom prst="homePlate">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770" tIns="76200" rIns="142240" bIns="76200" numCol="1" spcCol="1270" anchor="ctr" anchorCtr="0">
          <a:noAutofit/>
        </a:bodyPr>
        <a:lstStyle/>
        <a:p>
          <a:pPr marL="0" lvl="0" indent="0" algn="ctr" defTabSz="889000">
            <a:lnSpc>
              <a:spcPct val="90000"/>
            </a:lnSpc>
            <a:spcBef>
              <a:spcPct val="0"/>
            </a:spcBef>
            <a:spcAft>
              <a:spcPct val="35000"/>
            </a:spcAft>
            <a:buNone/>
          </a:pPr>
          <a:r>
            <a:rPr lang="lt-LT" sz="2000" kern="1200" dirty="0">
              <a:latin typeface="Calibri" panose="020F0502020204030204" pitchFamily="34" charset="0"/>
              <a:ea typeface="Calibri" panose="020F0502020204030204" pitchFamily="34" charset="0"/>
              <a:cs typeface="Calibri" panose="020F0502020204030204" pitchFamily="34" charset="0"/>
            </a:rPr>
            <a:t>Stiprinti tyrimų potencialą Lietuvos mokslo ir studijų institucijose </a:t>
          </a:r>
          <a:endParaRPr lang="en-LT" sz="2000" kern="1200" dirty="0"/>
        </a:p>
      </dsp:txBody>
      <dsp:txXfrm rot="10800000">
        <a:off x="1947484" y="1040017"/>
        <a:ext cx="5872828" cy="831729"/>
      </dsp:txXfrm>
    </dsp:sp>
    <dsp:sp modelId="{F589CA09-6F7D-0240-82FA-73DA61C64E6A}">
      <dsp:nvSpPr>
        <dsp:cNvPr id="0" name=""/>
        <dsp:cNvSpPr/>
      </dsp:nvSpPr>
      <dsp:spPr>
        <a:xfrm>
          <a:off x="1323687" y="1040017"/>
          <a:ext cx="831729" cy="831729"/>
        </a:xfrm>
        <a:prstGeom prst="ellipse">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9DBDED-4537-2942-B8BB-9B7A0A245307}">
      <dsp:nvSpPr>
        <dsp:cNvPr id="0" name=""/>
        <dsp:cNvSpPr/>
      </dsp:nvSpPr>
      <dsp:spPr>
        <a:xfrm rot="10800000">
          <a:off x="1693399" y="2051974"/>
          <a:ext cx="6080760" cy="831729"/>
        </a:xfrm>
        <a:prstGeom prst="homePlate">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6770" tIns="76200" rIns="142240" bIns="76200" numCol="1" spcCol="1270" anchor="ctr" anchorCtr="0">
          <a:noAutofit/>
        </a:bodyPr>
        <a:lstStyle/>
        <a:p>
          <a:pPr marL="0" lvl="0" indent="0" algn="ctr" defTabSz="889000">
            <a:lnSpc>
              <a:spcPct val="90000"/>
            </a:lnSpc>
            <a:spcBef>
              <a:spcPct val="0"/>
            </a:spcBef>
            <a:spcAft>
              <a:spcPct val="35000"/>
            </a:spcAft>
            <a:buNone/>
          </a:pPr>
          <a:r>
            <a:rPr lang="lt-LT" sz="2000" kern="1200" dirty="0">
              <a:latin typeface="Calibri" panose="020F0502020204030204" pitchFamily="34" charset="0"/>
              <a:ea typeface="Calibri" panose="020F0502020204030204" pitchFamily="34" charset="0"/>
              <a:cs typeface="Calibri" panose="020F0502020204030204" pitchFamily="34" charset="0"/>
            </a:rPr>
            <a:t>Pritraukti užsienio tyrėjus vykdyti MTEP veiklas </a:t>
          </a:r>
          <a:endParaRPr lang="en-LT" sz="2000" kern="1200" dirty="0"/>
        </a:p>
      </dsp:txBody>
      <dsp:txXfrm rot="10800000">
        <a:off x="1901331" y="2051974"/>
        <a:ext cx="5872828" cy="831729"/>
      </dsp:txXfrm>
    </dsp:sp>
    <dsp:sp modelId="{7B86C297-E7B1-3F4E-8295-98495BB75C54}">
      <dsp:nvSpPr>
        <dsp:cNvPr id="0" name=""/>
        <dsp:cNvSpPr/>
      </dsp:nvSpPr>
      <dsp:spPr>
        <a:xfrm>
          <a:off x="1323687" y="2079679"/>
          <a:ext cx="831729" cy="831729"/>
        </a:xfrm>
        <a:prstGeom prst="ellipse">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2AD9F-6E37-4F0D-A38B-5DF2D0A716ED}">
      <dsp:nvSpPr>
        <dsp:cNvPr id="0" name=""/>
        <dsp:cNvSpPr/>
      </dsp:nvSpPr>
      <dsp:spPr>
        <a:xfrm rot="5400000">
          <a:off x="3657630" y="1182514"/>
          <a:ext cx="1038504" cy="1182301"/>
        </a:xfrm>
        <a:prstGeom prst="bentUpArrow">
          <a:avLst>
            <a:gd name="adj1" fmla="val 32840"/>
            <a:gd name="adj2" fmla="val 25000"/>
            <a:gd name="adj3" fmla="val 35780"/>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1A4A09-AAE9-4191-8E62-32D5A5C5BA21}">
      <dsp:nvSpPr>
        <dsp:cNvPr id="0" name=""/>
        <dsp:cNvSpPr/>
      </dsp:nvSpPr>
      <dsp:spPr>
        <a:xfrm>
          <a:off x="3382490" y="31311"/>
          <a:ext cx="1748230" cy="1223704"/>
        </a:xfrm>
        <a:prstGeom prst="roundRect">
          <a:avLst>
            <a:gd name="adj" fmla="val 1667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rgbClr val="FF0000"/>
              </a:solidFill>
              <a:latin typeface="Calibri" panose="020F0502020204030204" pitchFamily="34" charset="0"/>
              <a:ea typeface="Calibri" panose="020F0502020204030204" pitchFamily="34" charset="0"/>
              <a:cs typeface="Calibri" panose="020F0502020204030204" pitchFamily="34" charset="0"/>
            </a:rPr>
            <a:t>I - MPK tyrėjų grupių formavimas</a:t>
          </a:r>
        </a:p>
      </dsp:txBody>
      <dsp:txXfrm>
        <a:off x="3442237" y="91058"/>
        <a:ext cx="1628736" cy="1104210"/>
      </dsp:txXfrm>
    </dsp:sp>
    <dsp:sp modelId="{E388C5FF-F563-4DF5-A927-9419799FE671}">
      <dsp:nvSpPr>
        <dsp:cNvPr id="0" name=""/>
        <dsp:cNvSpPr/>
      </dsp:nvSpPr>
      <dsp:spPr>
        <a:xfrm>
          <a:off x="5412001" y="178501"/>
          <a:ext cx="1907804" cy="989052"/>
        </a:xfrm>
        <a:prstGeom prst="rect">
          <a:avLst/>
        </a:prstGeom>
        <a:noFill/>
        <a:ln>
          <a:noFill/>
        </a:ln>
        <a:effectLst/>
      </dsp:spPr>
      <dsp:style>
        <a:lnRef idx="0">
          <a:scrgbClr r="0" g="0" b="0"/>
        </a:lnRef>
        <a:fillRef idx="0">
          <a:scrgbClr r="0" g="0" b="0"/>
        </a:fillRef>
        <a:effectRef idx="0">
          <a:scrgbClr r="0" g="0" b="0"/>
        </a:effectRef>
        <a:fontRef idx="minor"/>
      </dsp:style>
    </dsp:sp>
    <dsp:sp modelId="{E75E1114-CECF-48A6-A87B-FD64FF0BF01F}">
      <dsp:nvSpPr>
        <dsp:cNvPr id="0" name=""/>
        <dsp:cNvSpPr/>
      </dsp:nvSpPr>
      <dsp:spPr>
        <a:xfrm rot="5400000">
          <a:off x="5259813" y="2557138"/>
          <a:ext cx="1038504" cy="1182301"/>
        </a:xfrm>
        <a:prstGeom prst="bentUpArrow">
          <a:avLst>
            <a:gd name="adj1" fmla="val 32840"/>
            <a:gd name="adj2" fmla="val 25000"/>
            <a:gd name="adj3" fmla="val 35780"/>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6C7856-D554-4159-8752-2D19BDB9F0DD}">
      <dsp:nvSpPr>
        <dsp:cNvPr id="0" name=""/>
        <dsp:cNvSpPr/>
      </dsp:nvSpPr>
      <dsp:spPr>
        <a:xfrm>
          <a:off x="4984673" y="1405935"/>
          <a:ext cx="1748230" cy="1223704"/>
        </a:xfrm>
        <a:prstGeom prst="roundRect">
          <a:avLst>
            <a:gd name="adj" fmla="val 1667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baseline="0" dirty="0">
              <a:latin typeface="Calibri" panose="020F0502020204030204" pitchFamily="34" charset="0"/>
              <a:ea typeface="Calibri" panose="020F0502020204030204" pitchFamily="34" charset="0"/>
              <a:cs typeface="Calibri" panose="020F0502020204030204" pitchFamily="34" charset="0"/>
            </a:rPr>
            <a:t>II - MPK tyrimų  veiklų, biudžetų ir rezultatų formavimas </a:t>
          </a:r>
          <a:endParaRPr lang="lt-LT" sz="1800" kern="1200" dirty="0">
            <a:latin typeface="Calibri" panose="020F0502020204030204" pitchFamily="34" charset="0"/>
            <a:ea typeface="Calibri" panose="020F0502020204030204" pitchFamily="34" charset="0"/>
            <a:cs typeface="Calibri" panose="020F0502020204030204" pitchFamily="34" charset="0"/>
          </a:endParaRPr>
        </a:p>
      </dsp:txBody>
      <dsp:txXfrm>
        <a:off x="5044420" y="1465682"/>
        <a:ext cx="1628736" cy="1104210"/>
      </dsp:txXfrm>
    </dsp:sp>
    <dsp:sp modelId="{D1D44D8C-540C-4BA9-8072-9A4A6E86EA1C}">
      <dsp:nvSpPr>
        <dsp:cNvPr id="0" name=""/>
        <dsp:cNvSpPr/>
      </dsp:nvSpPr>
      <dsp:spPr>
        <a:xfrm>
          <a:off x="6732903" y="1522643"/>
          <a:ext cx="1271496" cy="989052"/>
        </a:xfrm>
        <a:prstGeom prst="rect">
          <a:avLst/>
        </a:prstGeom>
        <a:noFill/>
        <a:ln>
          <a:noFill/>
        </a:ln>
        <a:effectLst/>
      </dsp:spPr>
      <dsp:style>
        <a:lnRef idx="0">
          <a:scrgbClr r="0" g="0" b="0"/>
        </a:lnRef>
        <a:fillRef idx="0">
          <a:scrgbClr r="0" g="0" b="0"/>
        </a:fillRef>
        <a:effectRef idx="0">
          <a:scrgbClr r="0" g="0" b="0"/>
        </a:effectRef>
        <a:fontRef idx="minor"/>
      </dsp:style>
    </dsp:sp>
    <dsp:sp modelId="{022E0199-999A-45CD-9BCF-0957A6539216}">
      <dsp:nvSpPr>
        <dsp:cNvPr id="0" name=""/>
        <dsp:cNvSpPr/>
      </dsp:nvSpPr>
      <dsp:spPr>
        <a:xfrm rot="5400000">
          <a:off x="6861996" y="3931763"/>
          <a:ext cx="1038504" cy="1182301"/>
        </a:xfrm>
        <a:prstGeom prst="bentUpArrow">
          <a:avLst>
            <a:gd name="adj1" fmla="val 32840"/>
            <a:gd name="adj2" fmla="val 25000"/>
            <a:gd name="adj3" fmla="val 35780"/>
          </a:avLst>
        </a:prstGeom>
        <a:solidFill>
          <a:schemeClr val="accent3">
            <a:tint val="4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5EB3BF-198A-4106-8B84-BBAF7F2F199E}">
      <dsp:nvSpPr>
        <dsp:cNvPr id="0" name=""/>
        <dsp:cNvSpPr/>
      </dsp:nvSpPr>
      <dsp:spPr>
        <a:xfrm>
          <a:off x="6586856" y="2780559"/>
          <a:ext cx="1748230" cy="1223704"/>
        </a:xfrm>
        <a:prstGeom prst="roundRect">
          <a:avLst>
            <a:gd name="adj" fmla="val 1667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t>III - kreipimasis  dėl MPK tyrimų finansavimo CPVA</a:t>
          </a:r>
        </a:p>
      </dsp:txBody>
      <dsp:txXfrm>
        <a:off x="6646603" y="2840306"/>
        <a:ext cx="1628736" cy="1104210"/>
      </dsp:txXfrm>
    </dsp:sp>
    <dsp:sp modelId="{7499BEAD-B679-4BC7-BCFE-505AB8664C96}">
      <dsp:nvSpPr>
        <dsp:cNvPr id="0" name=""/>
        <dsp:cNvSpPr/>
      </dsp:nvSpPr>
      <dsp:spPr>
        <a:xfrm>
          <a:off x="8335086" y="2897267"/>
          <a:ext cx="1271496" cy="989052"/>
        </a:xfrm>
        <a:prstGeom prst="rect">
          <a:avLst/>
        </a:prstGeom>
        <a:noFill/>
        <a:ln>
          <a:noFill/>
        </a:ln>
        <a:effectLst/>
      </dsp:spPr>
      <dsp:style>
        <a:lnRef idx="0">
          <a:scrgbClr r="0" g="0" b="0"/>
        </a:lnRef>
        <a:fillRef idx="0">
          <a:scrgbClr r="0" g="0" b="0"/>
        </a:fillRef>
        <a:effectRef idx="0">
          <a:scrgbClr r="0" g="0" b="0"/>
        </a:effectRef>
        <a:fontRef idx="minor"/>
      </dsp:style>
    </dsp:sp>
    <dsp:sp modelId="{E3283BC7-C0AC-40A9-BC0D-09B669936191}">
      <dsp:nvSpPr>
        <dsp:cNvPr id="0" name=""/>
        <dsp:cNvSpPr/>
      </dsp:nvSpPr>
      <dsp:spPr>
        <a:xfrm>
          <a:off x="8189038" y="4155184"/>
          <a:ext cx="1748230" cy="1223704"/>
        </a:xfrm>
        <a:prstGeom prst="roundRect">
          <a:avLst>
            <a:gd name="adj" fmla="val 1667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Calibri" panose="020F0502020204030204" pitchFamily="34" charset="0"/>
              <a:ea typeface="Calibri" panose="020F0502020204030204" pitchFamily="34" charset="0"/>
              <a:cs typeface="Calibri" panose="020F0502020204030204" pitchFamily="34" charset="0"/>
            </a:rPr>
            <a:t>Projekto įgyvendinimas</a:t>
          </a:r>
        </a:p>
      </dsp:txBody>
      <dsp:txXfrm>
        <a:off x="8248785" y="4214931"/>
        <a:ext cx="1628736" cy="11042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9CECF-2C1D-4964-BA7E-86ADC21D1EC8}">
      <dsp:nvSpPr>
        <dsp:cNvPr id="0" name=""/>
        <dsp:cNvSpPr/>
      </dsp:nvSpPr>
      <dsp:spPr>
        <a:xfrm rot="5400000">
          <a:off x="-277637" y="281056"/>
          <a:ext cx="1850919" cy="1295643"/>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t-LT" sz="1800" b="1" kern="1200" dirty="0">
              <a:latin typeface="Calibri" panose="020F0502020204030204" pitchFamily="34" charset="0"/>
              <a:ea typeface="Calibri" panose="020F0502020204030204" pitchFamily="34" charset="0"/>
              <a:cs typeface="Calibri" panose="020F0502020204030204" pitchFamily="34" charset="0"/>
            </a:rPr>
            <a:t>Terminas</a:t>
          </a:r>
        </a:p>
      </dsp:txBody>
      <dsp:txXfrm rot="-5400000">
        <a:off x="2" y="651240"/>
        <a:ext cx="1295643" cy="555276"/>
      </dsp:txXfrm>
    </dsp:sp>
    <dsp:sp modelId="{80001D26-CA79-4CEE-ACB7-C7AA6C3126EF}">
      <dsp:nvSpPr>
        <dsp:cNvPr id="0" name=""/>
        <dsp:cNvSpPr/>
      </dsp:nvSpPr>
      <dsp:spPr>
        <a:xfrm rot="5400000">
          <a:off x="5907292" y="-4610961"/>
          <a:ext cx="1203097" cy="10426396"/>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latin typeface="Calibri" panose="020F0502020204030204" pitchFamily="34" charset="0"/>
              <a:ea typeface="Calibri" panose="020F0502020204030204" pitchFamily="34" charset="0"/>
              <a:cs typeface="Calibri" panose="020F0502020204030204" pitchFamily="34" charset="0"/>
            </a:rPr>
            <a:t>Iki 2025 m. gruodžio 31 d</a:t>
          </a:r>
          <a:r>
            <a:rPr lang="en-US" sz="1800" kern="1200" dirty="0">
              <a:latin typeface="Calibri" panose="020F0502020204030204" pitchFamily="34" charset="0"/>
              <a:ea typeface="Calibri" panose="020F0502020204030204" pitchFamily="34" charset="0"/>
              <a:cs typeface="Calibri" panose="020F0502020204030204" pitchFamily="34" charset="0"/>
            </a:rPr>
            <a:t>.,</a:t>
          </a:r>
          <a:r>
            <a:rPr lang="lt-LT" sz="1800" kern="1200" dirty="0">
              <a:latin typeface="Calibri" panose="020F0502020204030204" pitchFamily="34" charset="0"/>
              <a:ea typeface="Calibri" panose="020F0502020204030204" pitchFamily="34" charset="0"/>
              <a:cs typeface="Calibri" panose="020F0502020204030204" pitchFamily="34" charset="0"/>
            </a:rPr>
            <a:t> el. p. </a:t>
          </a:r>
          <a:r>
            <a:rPr lang="lt-LT" sz="1800" kern="120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info</a:t>
          </a:r>
          <a:r>
            <a:rPr lang="en-US" sz="1800" kern="120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@lmt.lt</a:t>
          </a:r>
          <a:r>
            <a:rPr lang="en-US" sz="1800" kern="1200" dirty="0">
              <a:latin typeface="Calibri" panose="020F0502020204030204" pitchFamily="34" charset="0"/>
              <a:ea typeface="Calibri" panose="020F0502020204030204" pitchFamily="34" charset="0"/>
              <a:cs typeface="Calibri" panose="020F0502020204030204" pitchFamily="34" charset="0"/>
            </a:rPr>
            <a:t>. </a:t>
          </a:r>
          <a:endParaRPr lang="lt-LT" sz="1800" kern="1200" dirty="0"/>
        </a:p>
      </dsp:txBody>
      <dsp:txXfrm rot="-5400000">
        <a:off x="1295643" y="59418"/>
        <a:ext cx="10367666" cy="1085637"/>
      </dsp:txXfrm>
    </dsp:sp>
    <dsp:sp modelId="{7379B2B9-421D-49AB-992F-E9D830FBD33F}">
      <dsp:nvSpPr>
        <dsp:cNvPr id="0" name=""/>
        <dsp:cNvSpPr/>
      </dsp:nvSpPr>
      <dsp:spPr>
        <a:xfrm rot="5400000">
          <a:off x="-277637" y="1940438"/>
          <a:ext cx="1850919" cy="1295643"/>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err="1">
              <a:latin typeface="Calibri" panose="020F0502020204030204" pitchFamily="34" charset="0"/>
              <a:ea typeface="Calibri" panose="020F0502020204030204" pitchFamily="34" charset="0"/>
              <a:cs typeface="Calibri" panose="020F0502020204030204" pitchFamily="34" charset="0"/>
            </a:rPr>
            <a:t>Dokumentai</a:t>
          </a:r>
          <a:endParaRPr lang="lt-LT" sz="18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2" y="2310622"/>
        <a:ext cx="1295643" cy="555276"/>
      </dsp:txXfrm>
    </dsp:sp>
    <dsp:sp modelId="{AD9DF821-EA47-4A1C-8666-375E498CD76F}">
      <dsp:nvSpPr>
        <dsp:cNvPr id="0" name=""/>
        <dsp:cNvSpPr/>
      </dsp:nvSpPr>
      <dsp:spPr>
        <a:xfrm rot="5400000">
          <a:off x="5907292" y="-2948849"/>
          <a:ext cx="1203097" cy="10426396"/>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b="0" kern="1200" dirty="0">
              <a:latin typeface="Calibri" panose="020F0502020204030204" pitchFamily="34" charset="0"/>
              <a:cs typeface="Calibri" panose="020F0502020204030204" pitchFamily="34" charset="0"/>
            </a:rPr>
            <a:t>Užpildyta</a:t>
          </a:r>
          <a:r>
            <a:rPr lang="lt-LT" sz="1800" b="1" kern="1200" dirty="0">
              <a:latin typeface="Calibri" panose="020F0502020204030204" pitchFamily="34" charset="0"/>
              <a:cs typeface="Calibri" panose="020F0502020204030204" pitchFamily="34" charset="0"/>
            </a:rPr>
            <a:t> MPK tyrimo kūrimo anketa </a:t>
          </a:r>
          <a:r>
            <a:rPr lang="lt-LT" sz="1800" b="1" kern="1200" dirty="0">
              <a:solidFill>
                <a:schemeClr val="tx1"/>
              </a:solidFill>
              <a:latin typeface="Calibri" panose="020F0502020204030204" pitchFamily="34" charset="0"/>
              <a:cs typeface="Calibri" panose="020F0502020204030204" pitchFamily="34" charset="0"/>
            </a:rPr>
            <a:t>(</a:t>
          </a:r>
          <a:r>
            <a:rPr lang="lt-LT" sz="2800" b="1" kern="1200" dirty="0">
              <a:solidFill>
                <a:srgbClr val="FF0000"/>
              </a:solidFill>
              <a:latin typeface="Calibri" panose="020F0502020204030204" pitchFamily="34" charset="0"/>
              <a:cs typeface="Calibri" panose="020F0502020204030204" pitchFamily="34" charset="0"/>
            </a:rPr>
            <a:t>!</a:t>
          </a:r>
          <a:r>
            <a:rPr lang="lt-LT" sz="1800" b="0" kern="1200" dirty="0">
              <a:solidFill>
                <a:srgbClr val="FF0000"/>
              </a:solidFill>
              <a:latin typeface="Calibri" panose="020F0502020204030204" pitchFamily="34" charset="0"/>
              <a:cs typeface="Calibri" panose="020F0502020204030204" pitchFamily="34" charset="0"/>
            </a:rPr>
            <a:t> </a:t>
          </a:r>
          <a:r>
            <a:rPr lang="lt-LT" sz="1800" b="0" kern="1200" dirty="0"/>
            <a:t>M</a:t>
          </a:r>
          <a:r>
            <a:rPr lang="lt-LT" sz="1800" kern="1200" dirty="0"/>
            <a:t>PK tyrimo kūrimo anketų teikiama ne daugiau kaip partneriui tenkantis MTEP (krepšelių) skaičius) </a:t>
          </a:r>
          <a:r>
            <a:rPr lang="lt-LT" sz="1800" b="0" i="0" kern="1200" dirty="0">
              <a:latin typeface="Calibri" panose="020F0502020204030204" pitchFamily="34" charset="0"/>
              <a:ea typeface="Calibri" panose="020F0502020204030204" pitchFamily="34" charset="0"/>
              <a:cs typeface="Calibri" panose="020F0502020204030204" pitchFamily="34" charset="0"/>
            </a:rPr>
            <a:t>kartu</a:t>
          </a:r>
          <a:r>
            <a:rPr lang="lt-LT" sz="1800" b="1" i="0" kern="1200" dirty="0">
              <a:latin typeface="Calibri" panose="020F0502020204030204" pitchFamily="34" charset="0"/>
              <a:ea typeface="Calibri" panose="020F0502020204030204" pitchFamily="34" charset="0"/>
              <a:cs typeface="Calibri" panose="020F0502020204030204" pitchFamily="34" charset="0"/>
            </a:rPr>
            <a:t> su:</a:t>
          </a:r>
          <a:endParaRPr lang="lt-LT" sz="1800"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1295643" y="1721530"/>
        <a:ext cx="10367666" cy="1085637"/>
      </dsp:txXfrm>
    </dsp:sp>
    <dsp:sp modelId="{06878BED-5E5B-41D1-B572-FDE86A9D6A87}">
      <dsp:nvSpPr>
        <dsp:cNvPr id="0" name=""/>
        <dsp:cNvSpPr/>
      </dsp:nvSpPr>
      <dsp:spPr>
        <a:xfrm rot="5400000">
          <a:off x="-277637" y="3599819"/>
          <a:ext cx="1850919" cy="1295643"/>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t-LT" sz="1800" b="1" kern="1200" dirty="0">
              <a:latin typeface="Calibri" panose="020F0502020204030204" pitchFamily="34" charset="0"/>
              <a:ea typeface="Calibri" panose="020F0502020204030204" pitchFamily="34" charset="0"/>
              <a:cs typeface="Calibri" panose="020F0502020204030204" pitchFamily="34" charset="0"/>
            </a:rPr>
            <a:t>Priedai</a:t>
          </a:r>
        </a:p>
      </dsp:txBody>
      <dsp:txXfrm rot="-5400000">
        <a:off x="2" y="3970003"/>
        <a:ext cx="1295643" cy="555276"/>
      </dsp:txXfrm>
    </dsp:sp>
    <dsp:sp modelId="{410E6981-B632-47F7-9DC5-D2F9A190A67F}">
      <dsp:nvSpPr>
        <dsp:cNvPr id="0" name=""/>
        <dsp:cNvSpPr/>
      </dsp:nvSpPr>
      <dsp:spPr>
        <a:xfrm rot="5400000">
          <a:off x="5907292" y="-1289467"/>
          <a:ext cx="1203097" cy="10426396"/>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b="1" kern="1200" dirty="0">
              <a:latin typeface="Calibri" panose="020F0502020204030204" pitchFamily="34" charset="0"/>
              <a:cs typeface="Calibri" panose="020F0502020204030204" pitchFamily="34" charset="0"/>
            </a:rPr>
            <a:t>Partnerio deklaracija</a:t>
          </a:r>
          <a:r>
            <a:rPr lang="lt-LT" sz="1800" kern="1200" dirty="0">
              <a:latin typeface="Calibri" panose="020F0502020204030204" pitchFamily="34" charset="0"/>
              <a:ea typeface="Calibri" panose="020F0502020204030204" pitchFamily="34" charset="0"/>
              <a:cs typeface="Calibri" panose="020F0502020204030204" pitchFamily="34" charset="0"/>
            </a:rPr>
            <a:t>;</a:t>
          </a:r>
        </a:p>
        <a:p>
          <a:pPr marL="171450" lvl="1" indent="-171450" algn="l" defTabSz="800100">
            <a:lnSpc>
              <a:spcPct val="90000"/>
            </a:lnSpc>
            <a:spcBef>
              <a:spcPct val="0"/>
            </a:spcBef>
            <a:spcAft>
              <a:spcPct val="15000"/>
            </a:spcAft>
            <a:buChar char="•"/>
          </a:pPr>
          <a:r>
            <a:rPr lang="lt-LT" sz="1800" kern="1200" dirty="0">
              <a:latin typeface="Calibri" panose="020F0502020204030204" pitchFamily="34" charset="0"/>
              <a:cs typeface="Calibri" panose="020F0502020204030204" pitchFamily="34" charset="0"/>
            </a:rPr>
            <a:t>Partnerio pretendentų atrankos </a:t>
          </a:r>
          <a:r>
            <a:rPr lang="lt-LT" sz="1800" b="1" kern="1200" dirty="0">
              <a:latin typeface="Calibri" panose="020F0502020204030204" pitchFamily="34" charset="0"/>
              <a:cs typeface="Calibri" panose="020F0502020204030204" pitchFamily="34" charset="0"/>
            </a:rPr>
            <a:t>konkursų organizavimo tvarka </a:t>
          </a:r>
          <a:r>
            <a:rPr lang="lt-LT" sz="1800" kern="1200" dirty="0">
              <a:latin typeface="Calibri" panose="020F0502020204030204" pitchFamily="34" charset="0"/>
              <a:cs typeface="Calibri" panose="020F0502020204030204" pitchFamily="34" charset="0"/>
            </a:rPr>
            <a:t>(vidaus dokumentas);</a:t>
          </a:r>
          <a:endParaRPr lang="lt-LT" sz="18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lt-LT" sz="1800" kern="1200" dirty="0">
              <a:latin typeface="Calibri" panose="020F0502020204030204" pitchFamily="34" charset="0"/>
              <a:cs typeface="Calibri" panose="020F0502020204030204" pitchFamily="34" charset="0"/>
            </a:rPr>
            <a:t>Partnerio </a:t>
          </a:r>
          <a:r>
            <a:rPr lang="lt-LT" sz="1800" b="1" kern="1200" dirty="0">
              <a:latin typeface="Calibri" panose="020F0502020204030204" pitchFamily="34" charset="0"/>
              <a:cs typeface="Calibri" panose="020F0502020204030204" pitchFamily="34" charset="0"/>
            </a:rPr>
            <a:t>visų atrankose dalyvavusių pretendentų sąrašus </a:t>
          </a:r>
          <a:r>
            <a:rPr lang="lt-LT" sz="1800" kern="1200" dirty="0">
              <a:latin typeface="Calibri" panose="020F0502020204030204" pitchFamily="34" charset="0"/>
              <a:cs typeface="Calibri" panose="020F0502020204030204" pitchFamily="34" charset="0"/>
            </a:rPr>
            <a:t>išdėstytus prioritetine tvarka nurodant kriterijus (klausimus), pagal kuriuos pretendentai buvo vertinami</a:t>
          </a:r>
          <a:endParaRPr lang="lt-LT" sz="1800"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1295643" y="3380912"/>
        <a:ext cx="10367666" cy="10856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9B2B9-421D-49AB-992F-E9D830FBD33F}">
      <dsp:nvSpPr>
        <dsp:cNvPr id="0" name=""/>
        <dsp:cNvSpPr/>
      </dsp:nvSpPr>
      <dsp:spPr>
        <a:xfrm rot="5400000">
          <a:off x="-776478" y="776478"/>
          <a:ext cx="5176520" cy="3623564"/>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latin typeface="Calibri" panose="020F0502020204030204" pitchFamily="34" charset="0"/>
              <a:ea typeface="Calibri" panose="020F0502020204030204" pitchFamily="34" charset="0"/>
              <a:cs typeface="Calibri" panose="020F0502020204030204" pitchFamily="34" charset="0"/>
            </a:rPr>
            <a:t>Peržiūra</a:t>
          </a:r>
          <a:endParaRPr lang="en-US" sz="1800" b="1" kern="1200" noProof="0" dirty="0">
            <a:latin typeface="Calibri" panose="020F0502020204030204" pitchFamily="34" charset="0"/>
            <a:ea typeface="Calibri" panose="020F0502020204030204" pitchFamily="34" charset="0"/>
            <a:cs typeface="Calibri" panose="020F0502020204030204" pitchFamily="34" charset="0"/>
          </a:endParaRPr>
        </a:p>
      </dsp:txBody>
      <dsp:txXfrm rot="-5400000">
        <a:off x="0" y="1811782"/>
        <a:ext cx="3623564" cy="1552956"/>
      </dsp:txXfrm>
    </dsp:sp>
    <dsp:sp modelId="{AD9DF821-EA47-4A1C-8666-375E498CD76F}">
      <dsp:nvSpPr>
        <dsp:cNvPr id="0" name=""/>
        <dsp:cNvSpPr/>
      </dsp:nvSpPr>
      <dsp:spPr>
        <a:xfrm rot="5400000">
          <a:off x="5990433" y="-2366869"/>
          <a:ext cx="3364738" cy="8098476"/>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b="1"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rPr>
            <a:t>MPK tyrimų kūrimo anketas peržiūri LMT darbo grupė</a:t>
          </a:r>
          <a:r>
            <a:rPr lang="lt-LT" sz="1800" kern="1200" noProof="0" dirty="0">
              <a:latin typeface="Calibri" panose="020F0502020204030204" pitchFamily="34" charset="0"/>
              <a:ea typeface="Calibri" panose="020F0502020204030204" pitchFamily="34" charset="0"/>
              <a:cs typeface="Calibri" panose="020F0502020204030204" pitchFamily="34" charset="0"/>
            </a:rPr>
            <a:t>, į kurios sudėtį įeis ir LMT ekspertų komitetų pasiūlyti ekspertai.</a:t>
          </a:r>
        </a:p>
        <a:p>
          <a:pPr marL="171450" lvl="1" indent="-171450" algn="l" defTabSz="800100">
            <a:lnSpc>
              <a:spcPct val="90000"/>
            </a:lnSpc>
            <a:spcBef>
              <a:spcPct val="0"/>
            </a:spcBef>
            <a:spcAft>
              <a:spcPct val="15000"/>
            </a:spcAft>
            <a:buChar char="•"/>
          </a:pPr>
          <a:endParaRPr lang="lt-LT" sz="1800" kern="1200" noProof="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lt-LT" sz="1800" kern="1200" noProof="0" dirty="0">
              <a:latin typeface="Calibri" panose="020F0502020204030204" pitchFamily="34" charset="0"/>
              <a:ea typeface="Calibri" panose="020F0502020204030204" pitchFamily="34" charset="0"/>
              <a:cs typeface="Calibri" panose="020F0502020204030204" pitchFamily="34" charset="0"/>
            </a:rPr>
            <a:t>Darbo grupė ne vėliau kaip per 30 dienų </a:t>
          </a:r>
          <a:r>
            <a:rPr lang="lt-LT" sz="1800" b="1" kern="1200" noProof="0" dirty="0">
              <a:latin typeface="Calibri" panose="020F0502020204030204" pitchFamily="34" charset="0"/>
              <a:ea typeface="Calibri" panose="020F0502020204030204" pitchFamily="34" charset="0"/>
              <a:cs typeface="Calibri" panose="020F0502020204030204" pitchFamily="34" charset="0"/>
            </a:rPr>
            <a:t>užpildo MPK tyrimo kūrimo anketos vertinimo pažymą ir </a:t>
          </a:r>
          <a:r>
            <a:rPr lang="lt-LT" sz="1800" kern="1200" dirty="0">
              <a:latin typeface="Calibri" panose="020F0502020204030204" pitchFamily="34" charset="0"/>
              <a:cs typeface="Calibri" panose="020F0502020204030204" pitchFamily="34" charset="0"/>
            </a:rPr>
            <a:t>bendru sutarimu parengia argumentuotus siūlymus Tarybos pirmininkui dėl MPK tyrimų atitikties.</a:t>
          </a:r>
          <a:endParaRPr lang="lt-LT" sz="1800" kern="1200" noProof="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endParaRPr lang="lt-LT" sz="1800" kern="1200" noProof="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lt-LT" sz="1800" kern="1200" noProof="0" dirty="0">
              <a:latin typeface="Calibri" panose="020F0502020204030204" pitchFamily="34" charset="0"/>
              <a:ea typeface="Calibri" panose="020F0502020204030204" pitchFamily="34" charset="0"/>
              <a:cs typeface="Calibri" panose="020F0502020204030204" pitchFamily="34" charset="0"/>
            </a:rPr>
            <a:t>Nustačius, kad MPK tyrimas neatitinka: sumaniosios specializacijos prioriteto ir tematikos; reikalavimų tyrimo grupės sudėčiai; MPK programos tikslų, LMT gali </a:t>
          </a:r>
          <a:r>
            <a:rPr lang="lt-LT" sz="1800" b="1" kern="1200" noProof="0" dirty="0">
              <a:latin typeface="Calibri" panose="020F0502020204030204" pitchFamily="34" charset="0"/>
              <a:ea typeface="Calibri" panose="020F0502020204030204" pitchFamily="34" charset="0"/>
              <a:cs typeface="Calibri" panose="020F0502020204030204" pitchFamily="34" charset="0"/>
            </a:rPr>
            <a:t>teikti partneriui siūlymą pasirinkti sekantį pretendentą vykdyti MPK tyrimą</a:t>
          </a:r>
          <a:r>
            <a:rPr lang="lt-LT" sz="1800" kern="1200" noProof="0" dirty="0">
              <a:latin typeface="Calibri" panose="020F0502020204030204" pitchFamily="34" charset="0"/>
              <a:ea typeface="Calibri" panose="020F0502020204030204" pitchFamily="34" charset="0"/>
              <a:cs typeface="Calibri" panose="020F0502020204030204" pitchFamily="34" charset="0"/>
            </a:rPr>
            <a:t> iš dalyvavusių pretendentų sąrašo.</a:t>
          </a:r>
        </a:p>
      </dsp:txBody>
      <dsp:txXfrm rot="-5400000">
        <a:off x="3623565" y="164252"/>
        <a:ext cx="7934223" cy="303623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DBB01-137A-4862-AD96-0F5303869620}" type="datetimeFigureOut">
              <a:rPr lang="lt-LT" smtClean="0"/>
              <a:t>2025-09-09</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CBE0B-4002-4072-8B41-97BBB95BFC55}" type="slidenum">
              <a:rPr lang="lt-LT" smtClean="0"/>
              <a:t>‹#›</a:t>
            </a:fld>
            <a:endParaRPr lang="lt-LT"/>
          </a:p>
        </p:txBody>
      </p:sp>
    </p:spTree>
    <p:extLst>
      <p:ext uri="{BB962C8B-B14F-4D97-AF65-F5344CB8AC3E}">
        <p14:creationId xmlns:p14="http://schemas.microsoft.com/office/powerpoint/2010/main" val="1383922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2</a:t>
            </a:fld>
            <a:endParaRPr lang="lt-LT"/>
          </a:p>
        </p:txBody>
      </p:sp>
    </p:spTree>
    <p:extLst>
      <p:ext uri="{BB962C8B-B14F-4D97-AF65-F5344CB8AC3E}">
        <p14:creationId xmlns:p14="http://schemas.microsoft.com/office/powerpoint/2010/main" val="2437837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3</a:t>
            </a:fld>
            <a:endParaRPr lang="lt-LT"/>
          </a:p>
        </p:txBody>
      </p:sp>
    </p:spTree>
    <p:extLst>
      <p:ext uri="{BB962C8B-B14F-4D97-AF65-F5344CB8AC3E}">
        <p14:creationId xmlns:p14="http://schemas.microsoft.com/office/powerpoint/2010/main" val="182782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B054-C4D6-35CF-1A99-A58404EB9E4E}"/>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8A7E7515-C0EC-40E8-7C9B-DE627A449B7F}"/>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8E5B509F-2C37-6EAE-3429-196EF9003BCF}"/>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05644B7C-EBEA-A04B-BE58-7B3E63B43E49}"/>
              </a:ext>
            </a:extLst>
          </p:cNvPr>
          <p:cNvSpPr>
            <a:spLocks noGrp="1"/>
          </p:cNvSpPr>
          <p:nvPr>
            <p:ph type="sldNum" sz="quarter" idx="5"/>
          </p:nvPr>
        </p:nvSpPr>
        <p:spPr/>
        <p:txBody>
          <a:bodyPr/>
          <a:lstStyle/>
          <a:p>
            <a:fld id="{551CBE0B-4002-4072-8B41-97BBB95BFC55}" type="slidenum">
              <a:rPr lang="lt-LT" smtClean="0"/>
              <a:t>4</a:t>
            </a:fld>
            <a:endParaRPr lang="lt-LT"/>
          </a:p>
        </p:txBody>
      </p:sp>
    </p:spTree>
    <p:extLst>
      <p:ext uri="{BB962C8B-B14F-4D97-AF65-F5344CB8AC3E}">
        <p14:creationId xmlns:p14="http://schemas.microsoft.com/office/powerpoint/2010/main" val="151905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5</a:t>
            </a:fld>
            <a:endParaRPr lang="lt-LT"/>
          </a:p>
        </p:txBody>
      </p:sp>
    </p:spTree>
    <p:extLst>
      <p:ext uri="{BB962C8B-B14F-4D97-AF65-F5344CB8AC3E}">
        <p14:creationId xmlns:p14="http://schemas.microsoft.com/office/powerpoint/2010/main" val="939913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A2F15-014C-5E36-2CAE-E55E48E14D01}"/>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A02A2D73-D048-0164-7667-180437DD3C96}"/>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60A6C60E-3CA1-CBF4-F636-037381E1EDDD}"/>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42543821-6959-C728-C4DE-CE66D9310210}"/>
              </a:ext>
            </a:extLst>
          </p:cNvPr>
          <p:cNvSpPr>
            <a:spLocks noGrp="1"/>
          </p:cNvSpPr>
          <p:nvPr>
            <p:ph type="sldNum" sz="quarter" idx="5"/>
          </p:nvPr>
        </p:nvSpPr>
        <p:spPr/>
        <p:txBody>
          <a:bodyPr/>
          <a:lstStyle/>
          <a:p>
            <a:fld id="{551CBE0B-4002-4072-8B41-97BBB95BFC55}" type="slidenum">
              <a:rPr lang="lt-LT" smtClean="0"/>
              <a:t>6</a:t>
            </a:fld>
            <a:endParaRPr lang="lt-LT"/>
          </a:p>
        </p:txBody>
      </p:sp>
    </p:spTree>
    <p:extLst>
      <p:ext uri="{BB962C8B-B14F-4D97-AF65-F5344CB8AC3E}">
        <p14:creationId xmlns:p14="http://schemas.microsoft.com/office/powerpoint/2010/main" val="295640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Projekto įgyvendinimo plano (PĮP) teikimas CPVA:</a:t>
            </a:r>
            <a:b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-&gt; Iki PĮP pateikimo projektinis pasiūlymas turi būti suderintas su LR Švietimo, mokslo ir sporto ministerija. </a:t>
            </a:r>
            <a:b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-&gt; Su PĮP turi būti pateiktas projekto partnerio ir tarptautinio partnerio pasirašytas teisinis dokumentas, reglamentuojantis ketinimą steigti tarptautinį kompetencijos centrą Lietuvoje.</a:t>
            </a:r>
            <a:b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-&gt; Su PĮP turi būti pateikta pasirašyta jungtinės veiklos (partnerystės) sutartis tarp pareiškėjo ir partnerio (-</a:t>
            </a:r>
            <a:r>
              <a:rPr lang="lt-LT" sz="1200" dirty="0" err="1">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ių</a:t>
            </a:r>
            <a:r>
              <a:rPr lang="lt-LT"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dėl tarpusavio teisių ir pareigų įgyvendinant projektą.</a:t>
            </a:r>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7</a:t>
            </a:fld>
            <a:endParaRPr lang="lt-LT"/>
          </a:p>
        </p:txBody>
      </p:sp>
    </p:spTree>
    <p:extLst>
      <p:ext uri="{BB962C8B-B14F-4D97-AF65-F5344CB8AC3E}">
        <p14:creationId xmlns:p14="http://schemas.microsoft.com/office/powerpoint/2010/main" val="324759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8</a:t>
            </a:fld>
            <a:endParaRPr lang="lt-LT"/>
          </a:p>
        </p:txBody>
      </p:sp>
    </p:spTree>
    <p:extLst>
      <p:ext uri="{BB962C8B-B14F-4D97-AF65-F5344CB8AC3E}">
        <p14:creationId xmlns:p14="http://schemas.microsoft.com/office/powerpoint/2010/main" val="303088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3BC0-DF12-C1A0-5358-937BD93B2317}"/>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1249F6E7-C256-69E7-22E2-C4A718FD7C6C}"/>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8CB4F4FD-5A83-2360-DF52-B757358C804E}"/>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C5D058A2-9461-44C2-F207-21E440FDE886}"/>
              </a:ext>
            </a:extLst>
          </p:cNvPr>
          <p:cNvSpPr>
            <a:spLocks noGrp="1"/>
          </p:cNvSpPr>
          <p:nvPr>
            <p:ph type="sldNum" sz="quarter" idx="5"/>
          </p:nvPr>
        </p:nvSpPr>
        <p:spPr/>
        <p:txBody>
          <a:bodyPr/>
          <a:lstStyle/>
          <a:p>
            <a:fld id="{551CBE0B-4002-4072-8B41-97BBB95BFC55}" type="slidenum">
              <a:rPr lang="lt-LT" smtClean="0"/>
              <a:t>9</a:t>
            </a:fld>
            <a:endParaRPr lang="lt-LT"/>
          </a:p>
        </p:txBody>
      </p:sp>
    </p:spTree>
    <p:extLst>
      <p:ext uri="{BB962C8B-B14F-4D97-AF65-F5344CB8AC3E}">
        <p14:creationId xmlns:p14="http://schemas.microsoft.com/office/powerpoint/2010/main" val="102186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7F67-9AF7-02BA-0147-2C9CB2D1D545}"/>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643C805D-53D9-E534-F344-32743568284C}"/>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A56A2DFE-8523-2952-5E6D-58C8AA0B3476}"/>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310594F5-25A2-ED29-AB4C-4BB205676216}"/>
              </a:ext>
            </a:extLst>
          </p:cNvPr>
          <p:cNvSpPr>
            <a:spLocks noGrp="1"/>
          </p:cNvSpPr>
          <p:nvPr>
            <p:ph type="sldNum" sz="quarter" idx="5"/>
          </p:nvPr>
        </p:nvSpPr>
        <p:spPr/>
        <p:txBody>
          <a:bodyPr/>
          <a:lstStyle/>
          <a:p>
            <a:fld id="{551CBE0B-4002-4072-8B41-97BBB95BFC55}" type="slidenum">
              <a:rPr lang="lt-LT" smtClean="0"/>
              <a:t>10</a:t>
            </a:fld>
            <a:endParaRPr lang="lt-LT"/>
          </a:p>
        </p:txBody>
      </p:sp>
    </p:spTree>
    <p:extLst>
      <p:ext uri="{BB962C8B-B14F-4D97-AF65-F5344CB8AC3E}">
        <p14:creationId xmlns:p14="http://schemas.microsoft.com/office/powerpoint/2010/main" val="3617498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2CA9-8524-FD7D-723D-ED341E5A53C2}"/>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F46A880C-776B-D7F4-6136-3761A4801447}"/>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3F2D7D37-39FD-993A-484A-156A857ED7E0}"/>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0B04FDF9-C59A-BEA0-CA54-336FB15010DA}"/>
              </a:ext>
            </a:extLst>
          </p:cNvPr>
          <p:cNvSpPr>
            <a:spLocks noGrp="1"/>
          </p:cNvSpPr>
          <p:nvPr>
            <p:ph type="sldNum" sz="quarter" idx="5"/>
          </p:nvPr>
        </p:nvSpPr>
        <p:spPr/>
        <p:txBody>
          <a:bodyPr/>
          <a:lstStyle/>
          <a:p>
            <a:fld id="{551CBE0B-4002-4072-8B41-97BBB95BFC55}" type="slidenum">
              <a:rPr lang="lt-LT" smtClean="0"/>
              <a:t>11</a:t>
            </a:fld>
            <a:endParaRPr lang="lt-LT"/>
          </a:p>
        </p:txBody>
      </p:sp>
    </p:spTree>
    <p:extLst>
      <p:ext uri="{BB962C8B-B14F-4D97-AF65-F5344CB8AC3E}">
        <p14:creationId xmlns:p14="http://schemas.microsoft.com/office/powerpoint/2010/main" val="348840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D28F0-0E17-37FA-C789-064F228F1307}"/>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EB2560BC-4E2F-AA82-F930-9EB29B0D44B7}"/>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7FA0F8A3-689E-1948-DA66-97A1DCD6B8C7}"/>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BF4B36E9-616C-EB6C-628E-EC678A636E38}"/>
              </a:ext>
            </a:extLst>
          </p:cNvPr>
          <p:cNvSpPr>
            <a:spLocks noGrp="1"/>
          </p:cNvSpPr>
          <p:nvPr>
            <p:ph type="sldNum" sz="quarter" idx="5"/>
          </p:nvPr>
        </p:nvSpPr>
        <p:spPr/>
        <p:txBody>
          <a:bodyPr/>
          <a:lstStyle/>
          <a:p>
            <a:fld id="{551CBE0B-4002-4072-8B41-97BBB95BFC55}" type="slidenum">
              <a:rPr lang="lt-LT" smtClean="0"/>
              <a:t>12</a:t>
            </a:fld>
            <a:endParaRPr lang="lt-LT"/>
          </a:p>
        </p:txBody>
      </p:sp>
    </p:spTree>
    <p:extLst>
      <p:ext uri="{BB962C8B-B14F-4D97-AF65-F5344CB8AC3E}">
        <p14:creationId xmlns:p14="http://schemas.microsoft.com/office/powerpoint/2010/main" val="3966783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C446-169F-4779-1B02-4DF2965F878A}"/>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12E4A5DC-E4BF-B730-22BE-EE4398DC4348}"/>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B5A06514-6B8E-0C54-BF4E-B3F727DB5BCD}"/>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8A970F73-7F4C-B4DE-AC75-A6A88B434A9F}"/>
              </a:ext>
            </a:extLst>
          </p:cNvPr>
          <p:cNvSpPr>
            <a:spLocks noGrp="1"/>
          </p:cNvSpPr>
          <p:nvPr>
            <p:ph type="sldNum" sz="quarter" idx="5"/>
          </p:nvPr>
        </p:nvSpPr>
        <p:spPr/>
        <p:txBody>
          <a:bodyPr/>
          <a:lstStyle/>
          <a:p>
            <a:fld id="{551CBE0B-4002-4072-8B41-97BBB95BFC55}" type="slidenum">
              <a:rPr lang="lt-LT" smtClean="0"/>
              <a:t>13</a:t>
            </a:fld>
            <a:endParaRPr lang="lt-LT"/>
          </a:p>
        </p:txBody>
      </p:sp>
    </p:spTree>
    <p:extLst>
      <p:ext uri="{BB962C8B-B14F-4D97-AF65-F5344CB8AC3E}">
        <p14:creationId xmlns:p14="http://schemas.microsoft.com/office/powerpoint/2010/main" val="3140935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9727-6AA6-80D2-4EA9-3BA7F6B9D8C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6D45594F-4D79-E1E2-2F88-7E8DE32F5D7E}"/>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FCC5C66F-4E8A-DDD2-F53E-ED89B8EB62B0}"/>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7115613F-C282-1C9C-6EC0-D3CCC3530895}"/>
              </a:ext>
            </a:extLst>
          </p:cNvPr>
          <p:cNvSpPr>
            <a:spLocks noGrp="1"/>
          </p:cNvSpPr>
          <p:nvPr>
            <p:ph type="sldNum" sz="quarter" idx="5"/>
          </p:nvPr>
        </p:nvSpPr>
        <p:spPr/>
        <p:txBody>
          <a:bodyPr/>
          <a:lstStyle/>
          <a:p>
            <a:fld id="{551CBE0B-4002-4072-8B41-97BBB95BFC55}" type="slidenum">
              <a:rPr lang="lt-LT" smtClean="0"/>
              <a:t>15</a:t>
            </a:fld>
            <a:endParaRPr lang="lt-LT"/>
          </a:p>
        </p:txBody>
      </p:sp>
    </p:spTree>
    <p:extLst>
      <p:ext uri="{BB962C8B-B14F-4D97-AF65-F5344CB8AC3E}">
        <p14:creationId xmlns:p14="http://schemas.microsoft.com/office/powerpoint/2010/main" val="125376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7B205-BAD7-23D3-1F12-384CAD03476F}"/>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073826AB-C5CE-7A86-CB3E-B72E34F32489}"/>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8B26F5E0-9A1A-6D4A-0FB8-56A01565FD7A}"/>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E13F9E1B-7C5C-B0B5-7018-52CEFEDD89EA}"/>
              </a:ext>
            </a:extLst>
          </p:cNvPr>
          <p:cNvSpPr>
            <a:spLocks noGrp="1"/>
          </p:cNvSpPr>
          <p:nvPr>
            <p:ph type="sldNum" sz="quarter" idx="5"/>
          </p:nvPr>
        </p:nvSpPr>
        <p:spPr/>
        <p:txBody>
          <a:bodyPr/>
          <a:lstStyle/>
          <a:p>
            <a:fld id="{551CBE0B-4002-4072-8B41-97BBB95BFC55}" type="slidenum">
              <a:rPr lang="lt-LT" smtClean="0"/>
              <a:t>16</a:t>
            </a:fld>
            <a:endParaRPr lang="lt-LT"/>
          </a:p>
        </p:txBody>
      </p:sp>
    </p:spTree>
    <p:extLst>
      <p:ext uri="{BB962C8B-B14F-4D97-AF65-F5344CB8AC3E}">
        <p14:creationId xmlns:p14="http://schemas.microsoft.com/office/powerpoint/2010/main" val="854918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412FA-82DE-46B4-DEB8-717CF04ECF3A}"/>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044DE883-91FF-1513-9F7A-3CFB7D366412}"/>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97AC2E36-F86E-239A-84EB-7757D1B31107}"/>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459C2625-4E82-7A7C-DDB3-6747E5FE5B0A}"/>
              </a:ext>
            </a:extLst>
          </p:cNvPr>
          <p:cNvSpPr>
            <a:spLocks noGrp="1"/>
          </p:cNvSpPr>
          <p:nvPr>
            <p:ph type="sldNum" sz="quarter" idx="5"/>
          </p:nvPr>
        </p:nvSpPr>
        <p:spPr/>
        <p:txBody>
          <a:bodyPr/>
          <a:lstStyle/>
          <a:p>
            <a:fld id="{551CBE0B-4002-4072-8B41-97BBB95BFC55}" type="slidenum">
              <a:rPr lang="lt-LT" smtClean="0"/>
              <a:t>17</a:t>
            </a:fld>
            <a:endParaRPr lang="lt-LT"/>
          </a:p>
        </p:txBody>
      </p:sp>
    </p:spTree>
    <p:extLst>
      <p:ext uri="{BB962C8B-B14F-4D97-AF65-F5344CB8AC3E}">
        <p14:creationId xmlns:p14="http://schemas.microsoft.com/office/powerpoint/2010/main" val="817863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483BA-666A-5EEE-455A-05B86456A1F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35FA8BEB-3701-EFE5-A6D3-A0459FA3563B}"/>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B6A01A15-7253-CE2B-9DCC-1E25907C2FEF}"/>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5701DC70-7DBB-EC8C-E2C4-FE0EA7CD3D82}"/>
              </a:ext>
            </a:extLst>
          </p:cNvPr>
          <p:cNvSpPr>
            <a:spLocks noGrp="1"/>
          </p:cNvSpPr>
          <p:nvPr>
            <p:ph type="sldNum" sz="quarter" idx="5"/>
          </p:nvPr>
        </p:nvSpPr>
        <p:spPr/>
        <p:txBody>
          <a:bodyPr/>
          <a:lstStyle/>
          <a:p>
            <a:fld id="{551CBE0B-4002-4072-8B41-97BBB95BFC55}" type="slidenum">
              <a:rPr lang="lt-LT" smtClean="0"/>
              <a:t>18</a:t>
            </a:fld>
            <a:endParaRPr lang="lt-LT"/>
          </a:p>
        </p:txBody>
      </p:sp>
    </p:spTree>
    <p:extLst>
      <p:ext uri="{BB962C8B-B14F-4D97-AF65-F5344CB8AC3E}">
        <p14:creationId xmlns:p14="http://schemas.microsoft.com/office/powerpoint/2010/main" val="111387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DB0D-46E8-AD86-81B3-D451054E0CA2}"/>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7206B4EF-2A8C-C5BA-D463-6719E55432FF}"/>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74223DDF-CA44-779E-320A-AF8683948029}"/>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D124DF56-6541-B814-5CD1-66226105FC70}"/>
              </a:ext>
            </a:extLst>
          </p:cNvPr>
          <p:cNvSpPr>
            <a:spLocks noGrp="1"/>
          </p:cNvSpPr>
          <p:nvPr>
            <p:ph type="sldNum" sz="quarter" idx="5"/>
          </p:nvPr>
        </p:nvSpPr>
        <p:spPr/>
        <p:txBody>
          <a:bodyPr/>
          <a:lstStyle/>
          <a:p>
            <a:fld id="{551CBE0B-4002-4072-8B41-97BBB95BFC55}" type="slidenum">
              <a:rPr lang="lt-LT" smtClean="0"/>
              <a:t>19</a:t>
            </a:fld>
            <a:endParaRPr lang="lt-LT"/>
          </a:p>
        </p:txBody>
      </p:sp>
    </p:spTree>
    <p:extLst>
      <p:ext uri="{BB962C8B-B14F-4D97-AF65-F5344CB8AC3E}">
        <p14:creationId xmlns:p14="http://schemas.microsoft.com/office/powerpoint/2010/main" val="1134121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51CBE0B-4002-4072-8B41-97BBB95BFC55}" type="slidenum">
              <a:rPr lang="lt-LT" smtClean="0"/>
              <a:t>20</a:t>
            </a:fld>
            <a:endParaRPr lang="lt-LT"/>
          </a:p>
        </p:txBody>
      </p:sp>
    </p:spTree>
    <p:extLst>
      <p:ext uri="{BB962C8B-B14F-4D97-AF65-F5344CB8AC3E}">
        <p14:creationId xmlns:p14="http://schemas.microsoft.com/office/powerpoint/2010/main" val="2683989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89FF46-2F30-F084-5289-1B7D693C146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02530752-36A9-4AAF-3EB2-F5B02F0453A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Tree>
    <p:extLst>
      <p:ext uri="{BB962C8B-B14F-4D97-AF65-F5344CB8AC3E}">
        <p14:creationId xmlns:p14="http://schemas.microsoft.com/office/powerpoint/2010/main" val="429311408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21766"/>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ndrius.kaveckas@lmt.lt" TargetMode="External"/><Relationship Id="rId2" Type="http://schemas.openxmlformats.org/officeDocument/2006/relationships/hyperlink" Target="mailto:veronika.kapalinskaite@lmt.lt" TargetMode="Externa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image" Target="../media/image4.jpg"/><Relationship Id="rId4" Type="http://schemas.openxmlformats.org/officeDocument/2006/relationships/hyperlink" Target="https://www.e-tar.lt/portal/lt/legalAct/efd6a6e053db11efbdaea558de59136c"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s://e-tar.lt/rs/lasupplement/53d866a042cb11efbdaea558de59136c/77701e70433c11efbdaea558de59136c/" TargetMode="External"/><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e-tar.lt/rs/lasupplement/53d866a042cb11efbdaea558de59136c/77701e70433c11efbdaea558de59136c/" TargetMode="External"/><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sfdora.org/about-dora" TargetMode="External"/><Relationship Id="rId4" Type="http://schemas.openxmlformats.org/officeDocument/2006/relationships/hyperlink" Target="https://euraxess.ec.europa.eu/job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e-tar.lt/rs/lasupplement/53d866a042cb11efbdaea558de59136c/77701e70433c11efbdaea558de59136c/"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hyperlink" Target="mailto:.kapalinskaite@lmt.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230A67-6809-FB58-F97E-DFA7569E1AAE}"/>
              </a:ext>
            </a:extLst>
          </p:cNvPr>
          <p:cNvSpPr>
            <a:spLocks noGrp="1"/>
          </p:cNvSpPr>
          <p:nvPr>
            <p:ph type="ctrTitle"/>
          </p:nvPr>
        </p:nvSpPr>
        <p:spPr>
          <a:xfrm>
            <a:off x="1422400" y="614363"/>
            <a:ext cx="9144000" cy="2387600"/>
          </a:xfrm>
        </p:spPr>
        <p:txBody>
          <a:bodyPr/>
          <a:lstStyle/>
          <a:p>
            <a:r>
              <a:rPr lang="lt-LT" sz="4000" dirty="0">
                <a:latin typeface="Calibri" panose="020F0502020204030204" pitchFamily="34" charset="0"/>
                <a:ea typeface="Calibri" panose="020F0502020204030204" pitchFamily="34" charset="0"/>
                <a:cs typeface="Calibri" panose="020F0502020204030204" pitchFamily="34" charset="0"/>
              </a:rPr>
              <a:t>Mano pirmoji tyrimų komanda (MPK). Programos įgyvendinimas </a:t>
            </a:r>
          </a:p>
        </p:txBody>
      </p:sp>
      <p:sp>
        <p:nvSpPr>
          <p:cNvPr id="4" name="Pavadinimas 1">
            <a:extLst>
              <a:ext uri="{FF2B5EF4-FFF2-40B4-BE49-F238E27FC236}">
                <a16:creationId xmlns:a16="http://schemas.microsoft.com/office/drawing/2014/main" id="{E93A990E-D3DF-F994-ABC1-F13E6F3144DC}"/>
              </a:ext>
            </a:extLst>
          </p:cNvPr>
          <p:cNvSpPr txBox="1">
            <a:spLocks/>
          </p:cNvSpPr>
          <p:nvPr/>
        </p:nvSpPr>
        <p:spPr>
          <a:xfrm>
            <a:off x="271720" y="4050189"/>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lt-LT" sz="1800" dirty="0">
                <a:latin typeface="Calibri" panose="020F0502020204030204" pitchFamily="34" charset="0"/>
                <a:ea typeface="Calibri" panose="020F0502020204030204" pitchFamily="34" charset="0"/>
                <a:cs typeface="Calibri" panose="020F0502020204030204" pitchFamily="34" charset="0"/>
              </a:rPr>
              <a:t>Veronika Kapalinskaitė</a:t>
            </a:r>
          </a:p>
          <a:p>
            <a:pPr algn="l"/>
            <a:r>
              <a:rPr lang="lt-LT" sz="1800" dirty="0" err="1">
                <a:latin typeface="Calibri" panose="020F0502020204030204" pitchFamily="34" charset="0"/>
                <a:ea typeface="Calibri" panose="020F0502020204030204" pitchFamily="34" charset="0"/>
                <a:cs typeface="Calibri" panose="020F0502020204030204" pitchFamily="34" charset="0"/>
                <a:hlinkClick r:id="rId2"/>
              </a:rPr>
              <a:t>veronika.kapalinskaite</a:t>
            </a:r>
            <a:r>
              <a:rPr lang="en-US" sz="1800" dirty="0">
                <a:latin typeface="Calibri" panose="020F0502020204030204" pitchFamily="34" charset="0"/>
                <a:ea typeface="Calibri" panose="020F0502020204030204" pitchFamily="34" charset="0"/>
                <a:cs typeface="Calibri" panose="020F0502020204030204" pitchFamily="34" charset="0"/>
                <a:hlinkClick r:id="rId2"/>
              </a:rPr>
              <a:t>@lmt.lt</a:t>
            </a:r>
            <a:endParaRPr lang="en-US" sz="1800" dirty="0">
              <a:latin typeface="Calibri" panose="020F0502020204030204" pitchFamily="34" charset="0"/>
              <a:ea typeface="Calibri" panose="020F0502020204030204" pitchFamily="34" charset="0"/>
              <a:cs typeface="Calibri" panose="020F0502020204030204" pitchFamily="34" charset="0"/>
            </a:endParaRPr>
          </a:p>
          <a:p>
            <a:pPr algn="l"/>
            <a:r>
              <a:rPr lang="lt-LT" sz="1800" dirty="0">
                <a:latin typeface="Calibri" panose="020F0502020204030204" pitchFamily="34" charset="0"/>
                <a:ea typeface="Calibri" panose="020F0502020204030204" pitchFamily="34" charset="0"/>
                <a:cs typeface="Calibri" panose="020F0502020204030204" pitchFamily="34" charset="0"/>
              </a:rPr>
              <a:t>Andrius Kaveckas</a:t>
            </a:r>
          </a:p>
          <a:p>
            <a:pPr algn="l"/>
            <a:r>
              <a:rPr lang="lt-LT" sz="1800" dirty="0">
                <a:latin typeface="Calibri" panose="020F0502020204030204" pitchFamily="34" charset="0"/>
                <a:ea typeface="Calibri" panose="020F0502020204030204" pitchFamily="34" charset="0"/>
                <a:cs typeface="Calibri" panose="020F0502020204030204" pitchFamily="34" charset="0"/>
                <a:hlinkClick r:id="rId3"/>
              </a:rPr>
              <a:t>andrius.kaveckas@lmt.lt</a:t>
            </a:r>
            <a:endParaRPr lang="en-US" sz="1800" dirty="0">
              <a:latin typeface="Calibri" panose="020F0502020204030204" pitchFamily="34" charset="0"/>
              <a:ea typeface="Calibri" panose="020F0502020204030204" pitchFamily="34" charset="0"/>
              <a:cs typeface="Calibri" panose="020F0502020204030204" pitchFamily="34" charset="0"/>
            </a:endParaRPr>
          </a:p>
          <a:p>
            <a:pPr algn="l"/>
            <a:r>
              <a:rPr lang="en-US" sz="1800" dirty="0">
                <a:latin typeface="Calibri" panose="020F0502020204030204" pitchFamily="34" charset="0"/>
                <a:ea typeface="Calibri" panose="020F0502020204030204" pitchFamily="34" charset="0"/>
                <a:cs typeface="Calibri" panose="020F0502020204030204" pitchFamily="34" charset="0"/>
              </a:rPr>
              <a:t>2025 m. </a:t>
            </a:r>
            <a:r>
              <a:rPr lang="en-US" sz="1800" dirty="0" err="1">
                <a:latin typeface="Calibri" panose="020F0502020204030204" pitchFamily="34" charset="0"/>
                <a:ea typeface="Calibri" panose="020F0502020204030204" pitchFamily="34" charset="0"/>
                <a:cs typeface="Calibri" panose="020F0502020204030204" pitchFamily="34" charset="0"/>
              </a:rPr>
              <a:t>liepos</a:t>
            </a:r>
            <a:r>
              <a:rPr lang="en-US" sz="1800" dirty="0">
                <a:latin typeface="Calibri" panose="020F0502020204030204" pitchFamily="34" charset="0"/>
                <a:ea typeface="Calibri" panose="020F0502020204030204" pitchFamily="34" charset="0"/>
                <a:cs typeface="Calibri" panose="020F0502020204030204" pitchFamily="34" charset="0"/>
              </a:rPr>
              <a:t> 18</a:t>
            </a:r>
            <a:r>
              <a:rPr lang="lt-LT" sz="1800" dirty="0">
                <a:latin typeface="Calibri" panose="020F0502020204030204" pitchFamily="34" charset="0"/>
                <a:ea typeface="Calibri" panose="020F0502020204030204" pitchFamily="34" charset="0"/>
                <a:cs typeface="Calibri" panose="020F0502020204030204" pitchFamily="34" charset="0"/>
              </a:rPr>
              <a:t> d.</a:t>
            </a:r>
          </a:p>
        </p:txBody>
      </p:sp>
      <p:pic>
        <p:nvPicPr>
          <p:cNvPr id="5" name="Picture 4">
            <a:extLst>
              <a:ext uri="{FF2B5EF4-FFF2-40B4-BE49-F238E27FC236}">
                <a16:creationId xmlns:a16="http://schemas.microsoft.com/office/drawing/2014/main" id="{59404AF6-DCAA-9386-19D2-3605905ED302}"/>
              </a:ext>
            </a:extLst>
          </p:cNvPr>
          <p:cNvPicPr>
            <a:picLocks noChangeAspect="1"/>
          </p:cNvPicPr>
          <p:nvPr/>
        </p:nvPicPr>
        <p:blipFill>
          <a:blip r:embed="rId4"/>
          <a:stretch>
            <a:fillRect/>
          </a:stretch>
        </p:blipFill>
        <p:spPr>
          <a:xfrm>
            <a:off x="4798962" y="3509253"/>
            <a:ext cx="2390875" cy="1081872"/>
          </a:xfrm>
          <a:prstGeom prst="rect">
            <a:avLst/>
          </a:prstGeom>
        </p:spPr>
      </p:pic>
    </p:spTree>
    <p:extLst>
      <p:ext uri="{BB962C8B-B14F-4D97-AF65-F5344CB8AC3E}">
        <p14:creationId xmlns:p14="http://schemas.microsoft.com/office/powerpoint/2010/main" val="3657231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1524000" y="-11938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Informacinio renginio turinys</a:t>
            </a:r>
          </a:p>
        </p:txBody>
      </p:sp>
      <p:sp>
        <p:nvSpPr>
          <p:cNvPr id="8" name="Pavadinimas 1">
            <a:extLst>
              <a:ext uri="{FF2B5EF4-FFF2-40B4-BE49-F238E27FC236}">
                <a16:creationId xmlns:a16="http://schemas.microsoft.com/office/drawing/2014/main" id="{8B5AC8D7-8963-97DB-6AF7-29BE682AC451}"/>
              </a:ext>
            </a:extLst>
          </p:cNvPr>
          <p:cNvSpPr>
            <a:spLocks noGrp="1"/>
          </p:cNvSpPr>
          <p:nvPr>
            <p:ph type="ctrTitle"/>
          </p:nvPr>
        </p:nvSpPr>
        <p:spPr>
          <a:xfrm>
            <a:off x="386080" y="1524000"/>
            <a:ext cx="11419840" cy="5715000"/>
          </a:xfrm>
        </p:spPr>
        <p:txBody>
          <a:bodyPr/>
          <a:lstStyle/>
          <a:p>
            <a:pPr algn="l">
              <a:lnSpc>
                <a:spcPct val="150000"/>
              </a:lnSpc>
            </a:pPr>
            <a:br>
              <a:rPr lang="lt-LT" sz="2400" dirty="0">
                <a:latin typeface="Calibri" panose="020F0502020204030204" pitchFamily="34" charset="0"/>
                <a:ea typeface="Calibri" panose="020F0502020204030204" pitchFamily="34" charset="0"/>
                <a:cs typeface="Calibri" panose="020F0502020204030204" pitchFamily="34" charset="0"/>
              </a:rPr>
            </a:b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1. Teisinis pagrindas</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2. MPK programa</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3. MPK programos įgyvendinimo etapai</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4. I-</a:t>
            </a:r>
            <a:r>
              <a:rPr lang="lt-LT" sz="2400" dirty="0" err="1">
                <a:latin typeface="Calibri" panose="020F0502020204030204" pitchFamily="34" charset="0"/>
                <a:ea typeface="Calibri" panose="020F0502020204030204" pitchFamily="34" charset="0"/>
                <a:cs typeface="Calibri" panose="020F0502020204030204" pitchFamily="34" charset="0"/>
              </a:rPr>
              <a:t>asis</a:t>
            </a:r>
            <a:r>
              <a:rPr lang="lt-LT" sz="2400" dirty="0">
                <a:latin typeface="Calibri" panose="020F0502020204030204" pitchFamily="34" charset="0"/>
                <a:ea typeface="Calibri" panose="020F0502020204030204" pitchFamily="34" charset="0"/>
                <a:cs typeface="Calibri" panose="020F0502020204030204" pitchFamily="34" charset="0"/>
              </a:rPr>
              <a:t> etapas: MPK tyrimų grupių formavimas:</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 Tvarka</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 Terminai</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5. Rekomendacijos dėl jaunųjų vadovų ir jų komandų atrankos</a:t>
            </a:r>
            <a:br>
              <a:rPr lang="lt-LT" sz="2400" dirty="0">
                <a:latin typeface="Calibri" panose="020F0502020204030204" pitchFamily="34" charset="0"/>
                <a:ea typeface="Calibri" panose="020F0502020204030204" pitchFamily="34" charset="0"/>
                <a:cs typeface="Calibri" panose="020F0502020204030204" pitchFamily="34" charset="0"/>
              </a:rPr>
            </a:br>
            <a:r>
              <a:rPr lang="lt-LT" sz="2400" dirty="0">
                <a:latin typeface="Calibri" panose="020F0502020204030204" pitchFamily="34" charset="0"/>
                <a:ea typeface="Calibri" panose="020F0502020204030204" pitchFamily="34" charset="0"/>
                <a:cs typeface="Calibri" panose="020F0502020204030204" pitchFamily="34" charset="0"/>
              </a:rPr>
              <a:t>6. Klausimai ir atsakymai</a:t>
            </a:r>
            <a:br>
              <a:rPr lang="lt-LT" sz="2400"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4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endParaRPr lang="lt-LT" sz="2000" i="1" dirty="0">
              <a:solidFill>
                <a:schemeClr val="accent1">
                  <a:lumMod val="75000"/>
                </a:schemeClr>
              </a:solidFill>
            </a:endParaRPr>
          </a:p>
        </p:txBody>
      </p:sp>
      <p:pic>
        <p:nvPicPr>
          <p:cNvPr id="12" name="Grafinis elementas 11" descr="Folder Search outline">
            <a:extLst>
              <a:ext uri="{FF2B5EF4-FFF2-40B4-BE49-F238E27FC236}">
                <a16:creationId xmlns:a16="http://schemas.microsoft.com/office/drawing/2014/main" id="{0F14C96C-D8E7-CE0E-A1E6-C66158F416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46329" y="2410460"/>
            <a:ext cx="1971040" cy="1971040"/>
          </a:xfrm>
          <a:prstGeom prst="rect">
            <a:avLst/>
          </a:prstGeom>
        </p:spPr>
      </p:pic>
    </p:spTree>
    <p:extLst>
      <p:ext uri="{BB962C8B-B14F-4D97-AF65-F5344CB8AC3E}">
        <p14:creationId xmlns:p14="http://schemas.microsoft.com/office/powerpoint/2010/main" val="259931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1524000" y="-11938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Teisinis pagrindas </a:t>
            </a:r>
          </a:p>
        </p:txBody>
      </p:sp>
      <p:sp>
        <p:nvSpPr>
          <p:cNvPr id="5" name="Pavadinimas 1">
            <a:extLst>
              <a:ext uri="{FF2B5EF4-FFF2-40B4-BE49-F238E27FC236}">
                <a16:creationId xmlns:a16="http://schemas.microsoft.com/office/drawing/2014/main" id="{78E92FBF-5A6D-CD42-AD80-9EA3114E7A50}"/>
              </a:ext>
            </a:extLst>
          </p:cNvPr>
          <p:cNvSpPr>
            <a:spLocks noGrp="1"/>
          </p:cNvSpPr>
          <p:nvPr>
            <p:ph type="ctrTitle"/>
          </p:nvPr>
        </p:nvSpPr>
        <p:spPr>
          <a:xfrm>
            <a:off x="236540" y="2509745"/>
            <a:ext cx="11419840" cy="3342641"/>
          </a:xfrm>
        </p:spPr>
        <p:txBody>
          <a:bodyPr/>
          <a:lstStyle/>
          <a:p>
            <a:pPr algn="l">
              <a:lnSpc>
                <a:spcPct val="150000"/>
              </a:lnSpc>
            </a:pPr>
            <a:r>
              <a:rPr lang="lt-LT" sz="2000" dirty="0">
                <a:latin typeface="Calibri" panose="020F0502020204030204" pitchFamily="34" charset="0"/>
                <a:ea typeface="Calibri" panose="020F0502020204030204" pitchFamily="34" charset="0"/>
                <a:cs typeface="Calibri" panose="020F0502020204030204" pitchFamily="34" charset="0"/>
              </a:rPr>
              <a:t>- </a:t>
            </a:r>
            <a:r>
              <a:rPr lang="lt-LT" sz="2000" i="1" dirty="0">
                <a:latin typeface="Calibri" panose="020F0502020204030204" pitchFamily="34" charset="0"/>
                <a:ea typeface="Calibri" panose="020F0502020204030204" pitchFamily="34" charset="0"/>
                <a:cs typeface="Calibri" panose="020F0502020204030204" pitchFamily="34" charset="0"/>
              </a:rPr>
              <a:t>2022–2030 m. plėtros programos valdytojos Lietuvos Respublikos švietimo, mokslo ir sporto ministerijos mokslo plėtros programos pažangos priemonės Nr. 12-001-01-01-01 „Gerinti mokslo ir studijų aplinką“ aprašas ir </a:t>
            </a:r>
            <a:r>
              <a:rPr lang="lt-LT" sz="2000" i="1"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projektų finansavimo sąlygų aprašas Nr. 2.</a:t>
            </a: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lt-LT" sz="2000" i="1" dirty="0">
                <a:latin typeface="Calibri" panose="020F0502020204030204" pitchFamily="34" charset="0"/>
                <a:ea typeface="Calibri" panose="020F0502020204030204" pitchFamily="34" charset="0"/>
                <a:cs typeface="Calibri" panose="020F0502020204030204" pitchFamily="34" charset="0"/>
              </a:rPr>
              <a:t>-  Rengiamas Mano pirmoji tyrimų komanda programos įgyvendinimo tvarkos aprašas </a:t>
            </a:r>
            <a:r>
              <a:rPr lang="lt-LT" sz="2000" i="1"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tvarkos aprašas</a:t>
            </a:r>
            <a:endParaRPr lang="lt-LT" sz="2000" i="1" dirty="0">
              <a:solidFill>
                <a:schemeClr val="accent1">
                  <a:lumMod val="75000"/>
                </a:schemeClr>
              </a:solidFill>
            </a:endParaRPr>
          </a:p>
        </p:txBody>
      </p:sp>
      <p:pic>
        <p:nvPicPr>
          <p:cNvPr id="7" name="Paveikslėlis 6" descr="Paveikslėlis, kuriame yra Šriftas, Grafika, dizainas, tipografija&#10;&#10;Automatiškai sugeneruotas aprašymas">
            <a:extLst>
              <a:ext uri="{FF2B5EF4-FFF2-40B4-BE49-F238E27FC236}">
                <a16:creationId xmlns:a16="http://schemas.microsoft.com/office/drawing/2014/main" id="{274CEB6B-31AA-93C9-9ADC-1E69EFE2F3B5}"/>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l="12466" t="6176" r="17577" b="10032"/>
          <a:stretch/>
        </p:blipFill>
        <p:spPr>
          <a:xfrm>
            <a:off x="139692" y="969725"/>
            <a:ext cx="1577400" cy="1336595"/>
          </a:xfrm>
          <a:prstGeom prst="rect">
            <a:avLst/>
          </a:prstGeom>
        </p:spPr>
      </p:pic>
      <p:cxnSp>
        <p:nvCxnSpPr>
          <p:cNvPr id="13" name="Tiesioji jungtis 12">
            <a:extLst>
              <a:ext uri="{FF2B5EF4-FFF2-40B4-BE49-F238E27FC236}">
                <a16:creationId xmlns:a16="http://schemas.microsoft.com/office/drawing/2014/main" id="{206D13A2-66E4-D540-C0CA-8A0F5BDE50ED}"/>
              </a:ext>
            </a:extLst>
          </p:cNvPr>
          <p:cNvCxnSpPr/>
          <p:nvPr/>
        </p:nvCxnSpPr>
        <p:spPr>
          <a:xfrm>
            <a:off x="413961" y="4181066"/>
            <a:ext cx="7030720" cy="0"/>
          </a:xfrm>
          <a:prstGeom prst="line">
            <a:avLst/>
          </a:prstGeom>
          <a:ln>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759EA67B-71F5-7E2A-08D1-092D86D8D6CC}"/>
              </a:ext>
            </a:extLst>
          </p:cNvPr>
          <p:cNvPicPr>
            <a:picLocks noChangeAspect="1"/>
          </p:cNvPicPr>
          <p:nvPr/>
        </p:nvPicPr>
        <p:blipFill>
          <a:blip r:embed="rId6"/>
          <a:stretch>
            <a:fillRect/>
          </a:stretch>
        </p:blipFill>
        <p:spPr>
          <a:xfrm>
            <a:off x="413961" y="4600386"/>
            <a:ext cx="1375992" cy="622637"/>
          </a:xfrm>
          <a:prstGeom prst="rect">
            <a:avLst/>
          </a:prstGeom>
        </p:spPr>
      </p:pic>
    </p:spTree>
    <p:extLst>
      <p:ext uri="{BB962C8B-B14F-4D97-AF65-F5344CB8AC3E}">
        <p14:creationId xmlns:p14="http://schemas.microsoft.com/office/powerpoint/2010/main" val="2253257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5BA6D-0092-AC14-DF75-C46A8404409F}"/>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FCD79C18-6A9A-8355-D552-F2CABBD01B25}"/>
              </a:ext>
            </a:extLst>
          </p:cNvPr>
          <p:cNvSpPr txBox="1">
            <a:spLocks/>
          </p:cNvSpPr>
          <p:nvPr/>
        </p:nvSpPr>
        <p:spPr>
          <a:xfrm>
            <a:off x="1524000" y="-11938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programa (1)</a:t>
            </a:r>
          </a:p>
        </p:txBody>
      </p:sp>
      <p:sp>
        <p:nvSpPr>
          <p:cNvPr id="5" name="Pavadinimas 1">
            <a:extLst>
              <a:ext uri="{FF2B5EF4-FFF2-40B4-BE49-F238E27FC236}">
                <a16:creationId xmlns:a16="http://schemas.microsoft.com/office/drawing/2014/main" id="{D75B304F-51AC-AB4F-117B-061339EFF90F}"/>
              </a:ext>
            </a:extLst>
          </p:cNvPr>
          <p:cNvSpPr>
            <a:spLocks noGrp="1"/>
          </p:cNvSpPr>
          <p:nvPr>
            <p:ph type="ctrTitle"/>
          </p:nvPr>
        </p:nvSpPr>
        <p:spPr>
          <a:xfrm>
            <a:off x="1524000" y="1061357"/>
            <a:ext cx="9144000" cy="1626425"/>
          </a:xfrm>
        </p:spPr>
        <p:txBody>
          <a:bodyPr/>
          <a:lstStyle/>
          <a:p>
            <a:pPr>
              <a:lnSpc>
                <a:spcPct val="150000"/>
              </a:lnSpc>
            </a:pPr>
            <a:br>
              <a:rPr lang="lt-LT" sz="2000" dirty="0">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lt-LT" sz="2000" b="1" dirty="0">
                <a:latin typeface="Calibri" panose="020F0502020204030204" pitchFamily="34" charset="0"/>
                <a:ea typeface="Calibri" panose="020F0502020204030204" pitchFamily="34" charset="0"/>
                <a:cs typeface="Calibri" panose="020F0502020204030204" pitchFamily="34" charset="0"/>
              </a:rPr>
              <a:t>MPK - tyrėjų lyderystės skatinimo ir kompetencijų ugdymo programa, kurios tikslai:</a:t>
            </a:r>
            <a:br>
              <a:rPr lang="lt-LT" sz="2000" dirty="0">
                <a:latin typeface="Calibri" panose="020F0502020204030204" pitchFamily="34" charset="0"/>
                <a:ea typeface="Calibri" panose="020F0502020204030204" pitchFamily="34" charset="0"/>
                <a:cs typeface="Calibri" panose="020F0502020204030204" pitchFamily="34" charset="0"/>
              </a:rPr>
            </a:br>
            <a:endParaRPr lang="lt-LT" sz="2000" i="1" dirty="0">
              <a:solidFill>
                <a:schemeClr val="accent1">
                  <a:lumMod val="75000"/>
                </a:schemeClr>
              </a:solidFill>
            </a:endParaRPr>
          </a:p>
        </p:txBody>
      </p:sp>
      <p:graphicFrame>
        <p:nvGraphicFramePr>
          <p:cNvPr id="16" name="Diagram 15">
            <a:extLst>
              <a:ext uri="{FF2B5EF4-FFF2-40B4-BE49-F238E27FC236}">
                <a16:creationId xmlns:a16="http://schemas.microsoft.com/office/drawing/2014/main" id="{BE00BBFB-282F-0C22-7258-C890976562BF}"/>
              </a:ext>
            </a:extLst>
          </p:cNvPr>
          <p:cNvGraphicFramePr/>
          <p:nvPr>
            <p:extLst>
              <p:ext uri="{D42A27DB-BD31-4B8C-83A1-F6EECF244321}">
                <p14:modId xmlns:p14="http://schemas.microsoft.com/office/powerpoint/2010/main" val="3252364060"/>
              </p:ext>
            </p:extLst>
          </p:nvPr>
        </p:nvGraphicFramePr>
        <p:xfrm>
          <a:off x="1438940" y="2714337"/>
          <a:ext cx="9144000" cy="2911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6379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1290320" y="-1102357"/>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programa (2) </a:t>
            </a:r>
          </a:p>
        </p:txBody>
      </p:sp>
      <p:graphicFrame>
        <p:nvGraphicFramePr>
          <p:cNvPr id="2" name="Lentelė 1">
            <a:extLst>
              <a:ext uri="{FF2B5EF4-FFF2-40B4-BE49-F238E27FC236}">
                <a16:creationId xmlns:a16="http://schemas.microsoft.com/office/drawing/2014/main" id="{119F57FC-C1D7-C54B-0A53-54CAC49D2B6B}"/>
              </a:ext>
            </a:extLst>
          </p:cNvPr>
          <p:cNvGraphicFramePr>
            <a:graphicFrameLocks noGrp="1"/>
          </p:cNvGraphicFramePr>
          <p:nvPr>
            <p:extLst>
              <p:ext uri="{D42A27DB-BD31-4B8C-83A1-F6EECF244321}">
                <p14:modId xmlns:p14="http://schemas.microsoft.com/office/powerpoint/2010/main" val="332772795"/>
              </p:ext>
            </p:extLst>
          </p:nvPr>
        </p:nvGraphicFramePr>
        <p:xfrm>
          <a:off x="1981200" y="1525273"/>
          <a:ext cx="8128000" cy="822960"/>
        </p:xfrm>
        <a:graphic>
          <a:graphicData uri="http://schemas.openxmlformats.org/drawingml/2006/table">
            <a:tbl>
              <a:tblPr firstRow="1" bandRow="1">
                <a:tableStyleId>{5940675A-B579-460E-94D1-54222C63F5DA}</a:tableStyleId>
              </a:tblPr>
              <a:tblGrid>
                <a:gridCol w="8128000">
                  <a:extLst>
                    <a:ext uri="{9D8B030D-6E8A-4147-A177-3AD203B41FA5}">
                      <a16:colId xmlns:a16="http://schemas.microsoft.com/office/drawing/2014/main" val="1869207640"/>
                    </a:ext>
                  </a:extLst>
                </a:gridCol>
              </a:tblGrid>
              <a:tr h="370840">
                <a:tc>
                  <a:txBody>
                    <a:bodyPr/>
                    <a:lstStyle/>
                    <a:p>
                      <a:pPr algn="ctr"/>
                      <a:r>
                        <a:rPr lang="lt-LT" sz="2400" b="1" dirty="0">
                          <a:solidFill>
                            <a:schemeClr val="tx1"/>
                          </a:solidFill>
                          <a:latin typeface="Calibri" panose="020F0502020204030204" pitchFamily="34" charset="0"/>
                          <a:ea typeface="Calibri" panose="020F0502020204030204" pitchFamily="34" charset="0"/>
                          <a:cs typeface="Calibri" panose="020F0502020204030204" pitchFamily="34" charset="0"/>
                        </a:rPr>
                        <a:t>MPK programa įgyvendinama kaip valstybės planavimo būdu finansuojamas projektas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26219206"/>
                  </a:ext>
                </a:extLst>
              </a:tr>
            </a:tbl>
          </a:graphicData>
        </a:graphic>
      </p:graphicFrame>
      <p:graphicFrame>
        <p:nvGraphicFramePr>
          <p:cNvPr id="4" name="Lentelė 3">
            <a:extLst>
              <a:ext uri="{FF2B5EF4-FFF2-40B4-BE49-F238E27FC236}">
                <a16:creationId xmlns:a16="http://schemas.microsoft.com/office/drawing/2014/main" id="{D21E77C9-CCE7-9BD6-AF84-2124B05411A7}"/>
              </a:ext>
            </a:extLst>
          </p:cNvPr>
          <p:cNvGraphicFramePr>
            <a:graphicFrameLocks noGrp="1"/>
          </p:cNvGraphicFramePr>
          <p:nvPr>
            <p:extLst>
              <p:ext uri="{D42A27DB-BD31-4B8C-83A1-F6EECF244321}">
                <p14:modId xmlns:p14="http://schemas.microsoft.com/office/powerpoint/2010/main" val="3516092763"/>
              </p:ext>
            </p:extLst>
          </p:nvPr>
        </p:nvGraphicFramePr>
        <p:xfrm>
          <a:off x="220981" y="2468880"/>
          <a:ext cx="2743200" cy="792480"/>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67165508"/>
                    </a:ext>
                  </a:extLst>
                </a:gridCol>
              </a:tblGrid>
              <a:tr h="370840">
                <a:tc>
                  <a:txBody>
                    <a:bodyPr/>
                    <a:lstStyle/>
                    <a:p>
                      <a:r>
                        <a:rPr lang="lt-LT" sz="2000" b="1" dirty="0">
                          <a:solidFill>
                            <a:schemeClr val="tx1"/>
                          </a:solidFill>
                          <a:latin typeface="Calibri" panose="020F0502020204030204" pitchFamily="34" charset="0"/>
                          <a:ea typeface="Calibri" panose="020F0502020204030204" pitchFamily="34" charset="0"/>
                          <a:cs typeface="Calibri" panose="020F0502020204030204" pitchFamily="34" charset="0"/>
                        </a:rPr>
                        <a:t>Projekto vykdytojas: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3822677"/>
                  </a:ext>
                </a:extLst>
              </a:tr>
              <a:tr h="370840">
                <a:tc>
                  <a:txBody>
                    <a:bodyPr/>
                    <a:lstStyle/>
                    <a:p>
                      <a:r>
                        <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rPr>
                        <a:t>Lietuvos mokslo taryba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44472221"/>
                  </a:ext>
                </a:extLst>
              </a:tr>
            </a:tbl>
          </a:graphicData>
        </a:graphic>
      </p:graphicFrame>
      <p:graphicFrame>
        <p:nvGraphicFramePr>
          <p:cNvPr id="5" name="Lentelė 4">
            <a:extLst>
              <a:ext uri="{FF2B5EF4-FFF2-40B4-BE49-F238E27FC236}">
                <a16:creationId xmlns:a16="http://schemas.microsoft.com/office/drawing/2014/main" id="{C0B84D30-2247-89FF-E21D-584563A32A08}"/>
              </a:ext>
            </a:extLst>
          </p:cNvPr>
          <p:cNvGraphicFramePr>
            <a:graphicFrameLocks noGrp="1"/>
          </p:cNvGraphicFramePr>
          <p:nvPr>
            <p:extLst>
              <p:ext uri="{D42A27DB-BD31-4B8C-83A1-F6EECF244321}">
                <p14:modId xmlns:p14="http://schemas.microsoft.com/office/powerpoint/2010/main" val="1821234740"/>
              </p:ext>
            </p:extLst>
          </p:nvPr>
        </p:nvGraphicFramePr>
        <p:xfrm>
          <a:off x="3002280" y="2449833"/>
          <a:ext cx="5013959" cy="2194560"/>
        </p:xfrm>
        <a:graphic>
          <a:graphicData uri="http://schemas.openxmlformats.org/drawingml/2006/table">
            <a:tbl>
              <a:tblPr firstRow="1" bandRow="1">
                <a:tableStyleId>{5940675A-B579-460E-94D1-54222C63F5DA}</a:tableStyleId>
              </a:tblPr>
              <a:tblGrid>
                <a:gridCol w="5013959">
                  <a:extLst>
                    <a:ext uri="{9D8B030D-6E8A-4147-A177-3AD203B41FA5}">
                      <a16:colId xmlns:a16="http://schemas.microsoft.com/office/drawing/2014/main" val="267165508"/>
                    </a:ext>
                  </a:extLst>
                </a:gridCol>
              </a:tblGrid>
              <a:tr h="389465">
                <a:tc>
                  <a:txBody>
                    <a:bodyPr/>
                    <a:lstStyle/>
                    <a:p>
                      <a:r>
                        <a:rPr lang="lt-LT" sz="2000" b="1" dirty="0">
                          <a:solidFill>
                            <a:schemeClr val="tx1"/>
                          </a:solidFill>
                          <a:latin typeface="Calibri" panose="020F0502020204030204" pitchFamily="34" charset="0"/>
                          <a:ea typeface="Calibri" panose="020F0502020204030204" pitchFamily="34" charset="0"/>
                          <a:cs typeface="Calibri" panose="020F0502020204030204" pitchFamily="34" charset="0"/>
                        </a:rPr>
                        <a:t>Projekto partneriai: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3822677"/>
                  </a:ext>
                </a:extLst>
              </a:tr>
              <a:tr h="370840">
                <a:tc>
                  <a:txBody>
                    <a:bodyPr/>
                    <a:lstStyle/>
                    <a:p>
                      <a:r>
                        <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rPr>
                        <a:t>23 Lietuvos mokslo ir studijų institucijos, kurioms suteikta doktorantūros teisė ir kurios ruošia doktorantus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44472221"/>
                  </a:ext>
                </a:extLst>
              </a:tr>
              <a:tr h="370840">
                <a:tc>
                  <a:txBody>
                    <a:bodyPr/>
                    <a:lstStyle/>
                    <a:p>
                      <a:endPar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4408800"/>
                  </a:ext>
                </a:extLst>
              </a:tr>
              <a:tr h="370840">
                <a:tc>
                  <a:txBody>
                    <a:bodyPr/>
                    <a:lstStyle/>
                    <a:p>
                      <a:endPar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22409841"/>
                  </a:ext>
                </a:extLst>
              </a:tr>
            </a:tbl>
          </a:graphicData>
        </a:graphic>
      </p:graphicFrame>
      <p:graphicFrame>
        <p:nvGraphicFramePr>
          <p:cNvPr id="6" name="Lentelė 5">
            <a:extLst>
              <a:ext uri="{FF2B5EF4-FFF2-40B4-BE49-F238E27FC236}">
                <a16:creationId xmlns:a16="http://schemas.microsoft.com/office/drawing/2014/main" id="{1AF0B34D-AFA9-84DC-12F8-9AF1B8D864DF}"/>
              </a:ext>
            </a:extLst>
          </p:cNvPr>
          <p:cNvGraphicFramePr>
            <a:graphicFrameLocks noGrp="1"/>
          </p:cNvGraphicFramePr>
          <p:nvPr>
            <p:extLst>
              <p:ext uri="{D42A27DB-BD31-4B8C-83A1-F6EECF244321}">
                <p14:modId xmlns:p14="http://schemas.microsoft.com/office/powerpoint/2010/main" val="531892786"/>
              </p:ext>
            </p:extLst>
          </p:nvPr>
        </p:nvGraphicFramePr>
        <p:xfrm>
          <a:off x="8122919" y="2388407"/>
          <a:ext cx="3848097" cy="2590800"/>
        </p:xfrm>
        <a:graphic>
          <a:graphicData uri="http://schemas.openxmlformats.org/drawingml/2006/table">
            <a:tbl>
              <a:tblPr firstRow="1" bandRow="1">
                <a:tableStyleId>{5940675A-B579-460E-94D1-54222C63F5DA}</a:tableStyleId>
              </a:tblPr>
              <a:tblGrid>
                <a:gridCol w="3848097">
                  <a:extLst>
                    <a:ext uri="{9D8B030D-6E8A-4147-A177-3AD203B41FA5}">
                      <a16:colId xmlns:a16="http://schemas.microsoft.com/office/drawing/2014/main" val="267165508"/>
                    </a:ext>
                  </a:extLst>
                </a:gridCol>
              </a:tblGrid>
              <a:tr h="389465">
                <a:tc>
                  <a:txBody>
                    <a:bodyPr/>
                    <a:lstStyle/>
                    <a:p>
                      <a:r>
                        <a:rPr lang="lt-LT" sz="2000" b="1" dirty="0">
                          <a:solidFill>
                            <a:schemeClr val="tx1"/>
                          </a:solidFill>
                        </a:rPr>
                        <a:t>Finansuojamos veiklos:</a:t>
                      </a:r>
                      <a:endParaRPr lang="lt-LT" sz="2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3822677"/>
                  </a:ext>
                </a:extLst>
              </a:tr>
              <a:tr h="370840">
                <a:tc>
                  <a:txBody>
                    <a:bodyPr/>
                    <a:lstStyle/>
                    <a:p>
                      <a:r>
                        <a:rPr lang="lt-LT" sz="2000" dirty="0">
                          <a:solidFill>
                            <a:schemeClr val="tx1"/>
                          </a:solidFill>
                        </a:rPr>
                        <a:t>Viešosios konsultacijos (LMT)</a:t>
                      </a:r>
                      <a:endPar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44472221"/>
                  </a:ext>
                </a:extLst>
              </a:tr>
              <a:tr h="370840">
                <a:tc>
                  <a:txBody>
                    <a:bodyPr/>
                    <a:lstStyle/>
                    <a:p>
                      <a:r>
                        <a:rPr lang="lt-LT" sz="2000" dirty="0">
                          <a:solidFill>
                            <a:schemeClr val="tx1"/>
                          </a:solidFill>
                        </a:rPr>
                        <a:t>MPK vykdomi MTEP projektai SMART tematikose (partneriai)</a:t>
                      </a:r>
                      <a:endPar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4408800"/>
                  </a:ext>
                </a:extLst>
              </a:tr>
              <a:tr h="370840">
                <a:tc>
                  <a:txBody>
                    <a:bodyPr/>
                    <a:lstStyle/>
                    <a:p>
                      <a:r>
                        <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rPr>
                        <a:t>Tyrėjų kompetencijų ugdymas ir MTEP projektų stebėsena (LMT)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40901766"/>
                  </a:ext>
                </a:extLst>
              </a:tr>
              <a:tr h="370840">
                <a:tc>
                  <a:txBody>
                    <a:bodyPr/>
                    <a:lstStyle/>
                    <a:p>
                      <a:endPar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22409841"/>
                  </a:ext>
                </a:extLst>
              </a:tr>
            </a:tbl>
          </a:graphicData>
        </a:graphic>
      </p:graphicFrame>
      <p:cxnSp>
        <p:nvCxnSpPr>
          <p:cNvPr id="8" name="Tiesioji jungtis 7">
            <a:extLst>
              <a:ext uri="{FF2B5EF4-FFF2-40B4-BE49-F238E27FC236}">
                <a16:creationId xmlns:a16="http://schemas.microsoft.com/office/drawing/2014/main" id="{63D73DA7-C5B0-19FA-5650-CFD80306AED9}"/>
              </a:ext>
            </a:extLst>
          </p:cNvPr>
          <p:cNvCxnSpPr>
            <a:cxnSpLocks/>
          </p:cNvCxnSpPr>
          <p:nvPr/>
        </p:nvCxnSpPr>
        <p:spPr>
          <a:xfrm>
            <a:off x="2865120" y="2575139"/>
            <a:ext cx="0" cy="1880020"/>
          </a:xfrm>
          <a:prstGeom prst="line">
            <a:avLst/>
          </a:prstGeom>
        </p:spPr>
        <p:style>
          <a:lnRef idx="3">
            <a:schemeClr val="accent3"/>
          </a:lnRef>
          <a:fillRef idx="0">
            <a:schemeClr val="accent3"/>
          </a:fillRef>
          <a:effectRef idx="2">
            <a:schemeClr val="accent3"/>
          </a:effectRef>
          <a:fontRef idx="minor">
            <a:schemeClr val="tx1"/>
          </a:fontRef>
        </p:style>
      </p:cxnSp>
      <p:cxnSp>
        <p:nvCxnSpPr>
          <p:cNvPr id="13" name="Tiesioji jungtis 12">
            <a:extLst>
              <a:ext uri="{FF2B5EF4-FFF2-40B4-BE49-F238E27FC236}">
                <a16:creationId xmlns:a16="http://schemas.microsoft.com/office/drawing/2014/main" id="{A43D8A39-D80F-B77D-F51C-DDE79E1D0250}"/>
              </a:ext>
            </a:extLst>
          </p:cNvPr>
          <p:cNvCxnSpPr>
            <a:cxnSpLocks/>
          </p:cNvCxnSpPr>
          <p:nvPr/>
        </p:nvCxnSpPr>
        <p:spPr>
          <a:xfrm>
            <a:off x="386080" y="2346960"/>
            <a:ext cx="11584936"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4" name="Tiesioji jungtis 13">
            <a:extLst>
              <a:ext uri="{FF2B5EF4-FFF2-40B4-BE49-F238E27FC236}">
                <a16:creationId xmlns:a16="http://schemas.microsoft.com/office/drawing/2014/main" id="{17404FD5-1B23-4456-DD8C-C2433E003E40}"/>
              </a:ext>
            </a:extLst>
          </p:cNvPr>
          <p:cNvCxnSpPr>
            <a:cxnSpLocks/>
          </p:cNvCxnSpPr>
          <p:nvPr/>
        </p:nvCxnSpPr>
        <p:spPr>
          <a:xfrm>
            <a:off x="375920" y="4632960"/>
            <a:ext cx="11595096" cy="0"/>
          </a:xfrm>
          <a:prstGeom prst="line">
            <a:avLst/>
          </a:prstGeom>
        </p:spPr>
        <p:style>
          <a:lnRef idx="3">
            <a:schemeClr val="accent3"/>
          </a:lnRef>
          <a:fillRef idx="0">
            <a:schemeClr val="accent3"/>
          </a:fillRef>
          <a:effectRef idx="2">
            <a:schemeClr val="accent3"/>
          </a:effectRef>
          <a:fontRef idx="minor">
            <a:schemeClr val="tx1"/>
          </a:fontRef>
        </p:style>
      </p:cxnSp>
      <p:graphicFrame>
        <p:nvGraphicFramePr>
          <p:cNvPr id="15" name="Lentelė 14">
            <a:extLst>
              <a:ext uri="{FF2B5EF4-FFF2-40B4-BE49-F238E27FC236}">
                <a16:creationId xmlns:a16="http://schemas.microsoft.com/office/drawing/2014/main" id="{2ED1203C-F6F6-2137-226A-6F8F0097F150}"/>
              </a:ext>
            </a:extLst>
          </p:cNvPr>
          <p:cNvGraphicFramePr>
            <a:graphicFrameLocks noGrp="1"/>
          </p:cNvGraphicFramePr>
          <p:nvPr>
            <p:extLst>
              <p:ext uri="{D42A27DB-BD31-4B8C-83A1-F6EECF244321}">
                <p14:modId xmlns:p14="http://schemas.microsoft.com/office/powerpoint/2010/main" val="945140186"/>
              </p:ext>
            </p:extLst>
          </p:nvPr>
        </p:nvGraphicFramePr>
        <p:xfrm>
          <a:off x="1869440" y="4759113"/>
          <a:ext cx="8128000" cy="457200"/>
        </p:xfrm>
        <a:graphic>
          <a:graphicData uri="http://schemas.openxmlformats.org/drawingml/2006/table">
            <a:tbl>
              <a:tblPr firstRow="1" bandRow="1">
                <a:tableStyleId>{5940675A-B579-460E-94D1-54222C63F5DA}</a:tableStyleId>
              </a:tblPr>
              <a:tblGrid>
                <a:gridCol w="8128000">
                  <a:extLst>
                    <a:ext uri="{9D8B030D-6E8A-4147-A177-3AD203B41FA5}">
                      <a16:colId xmlns:a16="http://schemas.microsoft.com/office/drawing/2014/main" val="2504971818"/>
                    </a:ext>
                  </a:extLst>
                </a:gridCol>
              </a:tblGrid>
              <a:tr h="370840">
                <a:tc>
                  <a:txBody>
                    <a:bodyPr/>
                    <a:lstStyle/>
                    <a:p>
                      <a:pPr algn="ctr"/>
                      <a:r>
                        <a:rPr lang="lt-LT" sz="2400" b="1" dirty="0">
                          <a:solidFill>
                            <a:schemeClr val="tx1"/>
                          </a:solidFill>
                          <a:latin typeface="Calibri" panose="020F0502020204030204" pitchFamily="34" charset="0"/>
                          <a:ea typeface="Calibri" panose="020F0502020204030204" pitchFamily="34" charset="0"/>
                          <a:cs typeface="Calibri" panose="020F0502020204030204" pitchFamily="34" charset="0"/>
                        </a:rPr>
                        <a:t>Projekto biudžetas – iki 34,5 mln. Eur: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7848290"/>
                  </a:ext>
                </a:extLst>
              </a:tr>
            </a:tbl>
          </a:graphicData>
        </a:graphic>
      </p:graphicFrame>
      <p:graphicFrame>
        <p:nvGraphicFramePr>
          <p:cNvPr id="16" name="Lentelė 15">
            <a:extLst>
              <a:ext uri="{FF2B5EF4-FFF2-40B4-BE49-F238E27FC236}">
                <a16:creationId xmlns:a16="http://schemas.microsoft.com/office/drawing/2014/main" id="{7A7EA5AF-CBF1-C353-B030-5ABC770C7DC0}"/>
              </a:ext>
            </a:extLst>
          </p:cNvPr>
          <p:cNvGraphicFramePr>
            <a:graphicFrameLocks noGrp="1"/>
          </p:cNvGraphicFramePr>
          <p:nvPr>
            <p:extLst>
              <p:ext uri="{D42A27DB-BD31-4B8C-83A1-F6EECF244321}">
                <p14:modId xmlns:p14="http://schemas.microsoft.com/office/powerpoint/2010/main" val="4206942727"/>
              </p:ext>
            </p:extLst>
          </p:nvPr>
        </p:nvGraphicFramePr>
        <p:xfrm>
          <a:off x="4988560" y="5261189"/>
          <a:ext cx="1889760" cy="396240"/>
        </p:xfrm>
        <a:graphic>
          <a:graphicData uri="http://schemas.openxmlformats.org/drawingml/2006/table">
            <a:tbl>
              <a:tblPr firstRow="1" bandRow="1">
                <a:tableStyleId>{5940675A-B579-460E-94D1-54222C63F5DA}</a:tableStyleId>
              </a:tblPr>
              <a:tblGrid>
                <a:gridCol w="1889760">
                  <a:extLst>
                    <a:ext uri="{9D8B030D-6E8A-4147-A177-3AD203B41FA5}">
                      <a16:colId xmlns:a16="http://schemas.microsoft.com/office/drawing/2014/main" val="2592785273"/>
                    </a:ext>
                  </a:extLst>
                </a:gridCol>
              </a:tblGrid>
              <a:tr h="370840">
                <a:tc>
                  <a:txBody>
                    <a:bodyPr/>
                    <a:lstStyle/>
                    <a:p>
                      <a:r>
                        <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rPr>
                        <a:t>LMT: 1 mln. Eur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14261496"/>
                  </a:ext>
                </a:extLst>
              </a:tr>
            </a:tbl>
          </a:graphicData>
        </a:graphic>
      </p:graphicFrame>
      <p:graphicFrame>
        <p:nvGraphicFramePr>
          <p:cNvPr id="17" name="Lentelė 16">
            <a:extLst>
              <a:ext uri="{FF2B5EF4-FFF2-40B4-BE49-F238E27FC236}">
                <a16:creationId xmlns:a16="http://schemas.microsoft.com/office/drawing/2014/main" id="{751580AD-D0D3-E8D4-F983-F36670DF41CA}"/>
              </a:ext>
            </a:extLst>
          </p:cNvPr>
          <p:cNvGraphicFramePr>
            <a:graphicFrameLocks noGrp="1"/>
          </p:cNvGraphicFramePr>
          <p:nvPr>
            <p:extLst>
              <p:ext uri="{D42A27DB-BD31-4B8C-83A1-F6EECF244321}">
                <p14:modId xmlns:p14="http://schemas.microsoft.com/office/powerpoint/2010/main" val="775485886"/>
              </p:ext>
            </p:extLst>
          </p:nvPr>
        </p:nvGraphicFramePr>
        <p:xfrm>
          <a:off x="2367280" y="6141720"/>
          <a:ext cx="9357360" cy="396240"/>
        </p:xfrm>
        <a:graphic>
          <a:graphicData uri="http://schemas.openxmlformats.org/drawingml/2006/table">
            <a:tbl>
              <a:tblPr firstRow="1" bandRow="1">
                <a:tableStyleId>{5940675A-B579-460E-94D1-54222C63F5DA}</a:tableStyleId>
              </a:tblPr>
              <a:tblGrid>
                <a:gridCol w="9357360">
                  <a:extLst>
                    <a:ext uri="{9D8B030D-6E8A-4147-A177-3AD203B41FA5}">
                      <a16:colId xmlns:a16="http://schemas.microsoft.com/office/drawing/2014/main" val="2592785273"/>
                    </a:ext>
                  </a:extLst>
                </a:gridCol>
              </a:tblGrid>
              <a:tr h="370840">
                <a:tc>
                  <a:txBody>
                    <a:bodyPr/>
                    <a:lstStyle/>
                    <a:p>
                      <a:pPr algn="l"/>
                      <a:r>
                        <a:rPr lang="lt-LT" sz="2000" dirty="0">
                          <a:solidFill>
                            <a:schemeClr val="tx1"/>
                          </a:solidFill>
                          <a:latin typeface="Calibri" panose="020F0502020204030204" pitchFamily="34" charset="0"/>
                          <a:ea typeface="Calibri" panose="020F0502020204030204" pitchFamily="34" charset="0"/>
                          <a:cs typeface="Calibri" panose="020F0502020204030204" pitchFamily="34" charset="0"/>
                        </a:rPr>
                        <a:t>                          89 MPK tyrimai: po 0,35 mln. Eur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14261496"/>
                  </a:ext>
                </a:extLst>
              </a:tr>
            </a:tbl>
          </a:graphicData>
        </a:graphic>
      </p:graphicFrame>
      <p:pic>
        <p:nvPicPr>
          <p:cNvPr id="19" name="Grafinis elementas 18" descr="Badge Follow outline">
            <a:extLst>
              <a:ext uri="{FF2B5EF4-FFF2-40B4-BE49-F238E27FC236}">
                <a16:creationId xmlns:a16="http://schemas.microsoft.com/office/drawing/2014/main" id="{4BB80BF5-6ECE-333D-E703-13E5D5F4F0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6600" y="5700604"/>
            <a:ext cx="457200" cy="457200"/>
          </a:xfrm>
          <a:prstGeom prst="rect">
            <a:avLst/>
          </a:prstGeom>
        </p:spPr>
      </p:pic>
      <p:cxnSp>
        <p:nvCxnSpPr>
          <p:cNvPr id="23" name="Tiesioji jungtis 22">
            <a:extLst>
              <a:ext uri="{FF2B5EF4-FFF2-40B4-BE49-F238E27FC236}">
                <a16:creationId xmlns:a16="http://schemas.microsoft.com/office/drawing/2014/main" id="{6939EE47-060A-4EDB-B0F4-50A9B02A7367}"/>
              </a:ext>
            </a:extLst>
          </p:cNvPr>
          <p:cNvCxnSpPr>
            <a:cxnSpLocks/>
          </p:cNvCxnSpPr>
          <p:nvPr/>
        </p:nvCxnSpPr>
        <p:spPr>
          <a:xfrm>
            <a:off x="8016239" y="2575139"/>
            <a:ext cx="0" cy="188002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41962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02209-F459-6702-A4E1-1C5435022E6C}"/>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96F0E841-639C-8A0E-AF63-34B032F3F90A}"/>
              </a:ext>
            </a:extLst>
          </p:cNvPr>
          <p:cNvSpPr txBox="1">
            <a:spLocks/>
          </p:cNvSpPr>
          <p:nvPr/>
        </p:nvSpPr>
        <p:spPr>
          <a:xfrm>
            <a:off x="1524000" y="-11938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programa (3)</a:t>
            </a:r>
          </a:p>
        </p:txBody>
      </p:sp>
      <p:graphicFrame>
        <p:nvGraphicFramePr>
          <p:cNvPr id="4" name="Diagram 3">
            <a:extLst>
              <a:ext uri="{FF2B5EF4-FFF2-40B4-BE49-F238E27FC236}">
                <a16:creationId xmlns:a16="http://schemas.microsoft.com/office/drawing/2014/main" id="{C0F05570-9277-2143-3207-183F0E944D1B}"/>
              </a:ext>
            </a:extLst>
          </p:cNvPr>
          <p:cNvGraphicFramePr/>
          <p:nvPr>
            <p:extLst>
              <p:ext uri="{D42A27DB-BD31-4B8C-83A1-F6EECF244321}">
                <p14:modId xmlns:p14="http://schemas.microsoft.com/office/powerpoint/2010/main" val="32363153"/>
              </p:ext>
            </p:extLst>
          </p:nvPr>
        </p:nvGraphicFramePr>
        <p:xfrm>
          <a:off x="413961" y="2011681"/>
          <a:ext cx="11419840" cy="4759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26EABBFA-5344-FE55-CC08-25D8B236F4D1}"/>
              </a:ext>
            </a:extLst>
          </p:cNvPr>
          <p:cNvPicPr>
            <a:picLocks noChangeAspect="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saturation sat="300000"/>
                    </a14:imgEffect>
                  </a14:imgLayer>
                </a14:imgProps>
              </a:ext>
            </a:extLst>
          </a:blip>
          <a:stretch>
            <a:fillRect/>
          </a:stretch>
        </p:blipFill>
        <p:spPr>
          <a:xfrm>
            <a:off x="1944000" y="762530"/>
            <a:ext cx="7772400" cy="5541818"/>
          </a:xfrm>
          <a:prstGeom prst="rect">
            <a:avLst/>
          </a:prstGeom>
          <a:noFill/>
        </p:spPr>
      </p:pic>
    </p:spTree>
    <p:extLst>
      <p:ext uri="{BB962C8B-B14F-4D97-AF65-F5344CB8AC3E}">
        <p14:creationId xmlns:p14="http://schemas.microsoft.com/office/powerpoint/2010/main" val="1398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1202872" y="-1403482"/>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programos įgyvendinimo etapai (1) </a:t>
            </a:r>
          </a:p>
        </p:txBody>
      </p:sp>
      <p:graphicFrame>
        <p:nvGraphicFramePr>
          <p:cNvPr id="10" name="Diagrama 9">
            <a:extLst>
              <a:ext uri="{FF2B5EF4-FFF2-40B4-BE49-F238E27FC236}">
                <a16:creationId xmlns:a16="http://schemas.microsoft.com/office/drawing/2014/main" id="{B97B5CA8-7C95-03A0-0C86-1B7882460D2C}"/>
              </a:ext>
            </a:extLst>
          </p:cNvPr>
          <p:cNvGraphicFramePr/>
          <p:nvPr>
            <p:extLst>
              <p:ext uri="{D42A27DB-BD31-4B8C-83A1-F6EECF244321}">
                <p14:modId xmlns:p14="http://schemas.microsoft.com/office/powerpoint/2010/main" val="3888110837"/>
              </p:ext>
            </p:extLst>
          </p:nvPr>
        </p:nvGraphicFramePr>
        <p:xfrm>
          <a:off x="-3200400" y="1214121"/>
          <a:ext cx="1331976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Lentelė 17">
            <a:extLst>
              <a:ext uri="{FF2B5EF4-FFF2-40B4-BE49-F238E27FC236}">
                <a16:creationId xmlns:a16="http://schemas.microsoft.com/office/drawing/2014/main" id="{724C42E4-51EB-03D6-8715-B2F11EE5A6A7}"/>
              </a:ext>
            </a:extLst>
          </p:cNvPr>
          <p:cNvGraphicFramePr>
            <a:graphicFrameLocks noGrp="1"/>
          </p:cNvGraphicFramePr>
          <p:nvPr>
            <p:extLst>
              <p:ext uri="{D42A27DB-BD31-4B8C-83A1-F6EECF244321}">
                <p14:modId xmlns:p14="http://schemas.microsoft.com/office/powerpoint/2010/main" val="1637203213"/>
              </p:ext>
            </p:extLst>
          </p:nvPr>
        </p:nvGraphicFramePr>
        <p:xfrm>
          <a:off x="2225040" y="1317282"/>
          <a:ext cx="9855200" cy="914400"/>
        </p:xfrm>
        <a:graphic>
          <a:graphicData uri="http://schemas.openxmlformats.org/drawingml/2006/table">
            <a:tbl>
              <a:tblPr firstRow="1" bandRow="1">
                <a:tableStyleId>{5940675A-B579-460E-94D1-54222C63F5DA}</a:tableStyleId>
              </a:tblPr>
              <a:tblGrid>
                <a:gridCol w="9855200">
                  <a:extLst>
                    <a:ext uri="{9D8B030D-6E8A-4147-A177-3AD203B41FA5}">
                      <a16:colId xmlns:a16="http://schemas.microsoft.com/office/drawing/2014/main" val="855823558"/>
                    </a:ext>
                  </a:extLst>
                </a:gridCol>
              </a:tblGrid>
              <a:tr h="637754">
                <a:tc>
                  <a:txBody>
                    <a:bodyPr/>
                    <a:lstStyle/>
                    <a:p>
                      <a:pPr algn="just"/>
                      <a:r>
                        <a:rPr lang="lt-LT" i="1" dirty="0">
                          <a:solidFill>
                            <a:schemeClr val="tx1"/>
                          </a:solidFill>
                          <a:latin typeface="Calibri" panose="020F0502020204030204" pitchFamily="34" charset="0"/>
                          <a:ea typeface="Calibri" panose="020F0502020204030204" pitchFamily="34" charset="0"/>
                          <a:cs typeface="Calibri" panose="020F0502020204030204" pitchFamily="34" charset="0"/>
                        </a:rPr>
                        <a:t>Partneriai MPK tyrimų vadovų ir tyrėjų komandų atrankas organizuoja ir vykdo savarankiškai vadovaudamiesi LMT parengtomis rekomendacijomis. </a:t>
                      </a:r>
                    </a:p>
                    <a:p>
                      <a:pPr algn="just"/>
                      <a:r>
                        <a:rPr lang="lt-LT" i="1" dirty="0">
                          <a:solidFill>
                            <a:schemeClr val="tx1"/>
                          </a:solidFill>
                          <a:latin typeface="Calibri" panose="020F0502020204030204" pitchFamily="34" charset="0"/>
                          <a:ea typeface="Calibri" panose="020F0502020204030204" pitchFamily="34" charset="0"/>
                          <a:cs typeface="Calibri" panose="020F0502020204030204" pitchFamily="34" charset="0"/>
                        </a:rPr>
                        <a:t>MPK tyrimų komandos suformuojamos iki 2025 m. lapkričio 30 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213718"/>
                  </a:ext>
                </a:extLst>
              </a:tr>
            </a:tbl>
          </a:graphicData>
        </a:graphic>
      </p:graphicFrame>
      <p:graphicFrame>
        <p:nvGraphicFramePr>
          <p:cNvPr id="20" name="Lentelė 19">
            <a:extLst>
              <a:ext uri="{FF2B5EF4-FFF2-40B4-BE49-F238E27FC236}">
                <a16:creationId xmlns:a16="http://schemas.microsoft.com/office/drawing/2014/main" id="{EBF7E3A9-8C92-9158-0340-5B52E191FB0C}"/>
              </a:ext>
            </a:extLst>
          </p:cNvPr>
          <p:cNvGraphicFramePr>
            <a:graphicFrameLocks noGrp="1"/>
          </p:cNvGraphicFramePr>
          <p:nvPr>
            <p:extLst>
              <p:ext uri="{D42A27DB-BD31-4B8C-83A1-F6EECF244321}">
                <p14:modId xmlns:p14="http://schemas.microsoft.com/office/powerpoint/2010/main" val="1939023791"/>
              </p:ext>
            </p:extLst>
          </p:nvPr>
        </p:nvGraphicFramePr>
        <p:xfrm>
          <a:off x="3901440" y="2841942"/>
          <a:ext cx="8178800" cy="914400"/>
        </p:xfrm>
        <a:graphic>
          <a:graphicData uri="http://schemas.openxmlformats.org/drawingml/2006/table">
            <a:tbl>
              <a:tblPr firstRow="1" bandRow="1">
                <a:tableStyleId>{5940675A-B579-460E-94D1-54222C63F5DA}</a:tableStyleId>
              </a:tblPr>
              <a:tblGrid>
                <a:gridCol w="8178800">
                  <a:extLst>
                    <a:ext uri="{9D8B030D-6E8A-4147-A177-3AD203B41FA5}">
                      <a16:colId xmlns:a16="http://schemas.microsoft.com/office/drawing/2014/main" val="855823558"/>
                    </a:ext>
                  </a:extLst>
                </a:gridCol>
              </a:tblGrid>
              <a:tr h="855134">
                <a:tc>
                  <a:txBody>
                    <a:bodyPr/>
                    <a:lstStyle/>
                    <a:p>
                      <a:pPr algn="just"/>
                      <a:r>
                        <a:rPr lang="lt-LT" sz="1800" i="1" kern="1200" dirty="0">
                          <a:solidFill>
                            <a:schemeClr val="tx1"/>
                          </a:solidFill>
                          <a:effectLst/>
                          <a:latin typeface="Calibri" panose="020F0502020204030204" pitchFamily="34" charset="0"/>
                          <a:ea typeface="+mn-ea"/>
                          <a:cs typeface="Calibri" panose="020F0502020204030204" pitchFamily="34" charset="0"/>
                        </a:rPr>
                        <a:t>MPK tyrimų ir jų komandų sąrašai tvirtinami Tarybos pirmininko įsakymu. </a:t>
                      </a:r>
                    </a:p>
                    <a:p>
                      <a:pPr algn="just"/>
                      <a:r>
                        <a:rPr lang="lt-LT" sz="1800" i="1" kern="1200" dirty="0">
                          <a:solidFill>
                            <a:schemeClr val="tx1"/>
                          </a:solidFill>
                          <a:effectLst/>
                          <a:latin typeface="Calibri" panose="020F0502020204030204" pitchFamily="34" charset="0"/>
                          <a:ea typeface="+mn-ea"/>
                          <a:cs typeface="Calibri" panose="020F0502020204030204" pitchFamily="34" charset="0"/>
                        </a:rPr>
                        <a:t>Patvirtinus sąrašus, LMT kreipiasi į partnerius dėl MPK tyrimų veiklų, planuojamų rezultatų aprašymų, biudžetų iki 2026 m. sausio 31 d.</a:t>
                      </a:r>
                      <a:endParaRPr lang="lt-LT"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213718"/>
                  </a:ext>
                </a:extLst>
              </a:tr>
            </a:tbl>
          </a:graphicData>
        </a:graphic>
      </p:graphicFrame>
      <p:graphicFrame>
        <p:nvGraphicFramePr>
          <p:cNvPr id="21" name="Lentelė 20">
            <a:extLst>
              <a:ext uri="{FF2B5EF4-FFF2-40B4-BE49-F238E27FC236}">
                <a16:creationId xmlns:a16="http://schemas.microsoft.com/office/drawing/2014/main" id="{810C83E1-0102-820F-4E4A-8A61D9BC651D}"/>
              </a:ext>
            </a:extLst>
          </p:cNvPr>
          <p:cNvGraphicFramePr>
            <a:graphicFrameLocks noGrp="1"/>
          </p:cNvGraphicFramePr>
          <p:nvPr>
            <p:extLst>
              <p:ext uri="{D42A27DB-BD31-4B8C-83A1-F6EECF244321}">
                <p14:modId xmlns:p14="http://schemas.microsoft.com/office/powerpoint/2010/main" val="865940420"/>
              </p:ext>
            </p:extLst>
          </p:nvPr>
        </p:nvGraphicFramePr>
        <p:xfrm>
          <a:off x="5466080" y="4012355"/>
          <a:ext cx="6725920" cy="1463040"/>
        </p:xfrm>
        <a:graphic>
          <a:graphicData uri="http://schemas.openxmlformats.org/drawingml/2006/table">
            <a:tbl>
              <a:tblPr firstRow="1" bandRow="1">
                <a:tableStyleId>{5940675A-B579-460E-94D1-54222C63F5DA}</a:tableStyleId>
              </a:tblPr>
              <a:tblGrid>
                <a:gridCol w="6725920">
                  <a:extLst>
                    <a:ext uri="{9D8B030D-6E8A-4147-A177-3AD203B41FA5}">
                      <a16:colId xmlns:a16="http://schemas.microsoft.com/office/drawing/2014/main" val="855823558"/>
                    </a:ext>
                  </a:extLst>
                </a:gridCol>
              </a:tblGrid>
              <a:tr h="952076">
                <a:tc>
                  <a:txBody>
                    <a:bodyPr/>
                    <a:lstStyle/>
                    <a:p>
                      <a:pPr algn="just"/>
                      <a:r>
                        <a:rPr lang="lt-LT" i="1" dirty="0">
                          <a:solidFill>
                            <a:schemeClr val="tx1"/>
                          </a:solidFill>
                          <a:latin typeface="Calibri" panose="020F0502020204030204" pitchFamily="34" charset="0"/>
                          <a:ea typeface="Calibri" panose="020F0502020204030204" pitchFamily="34" charset="0"/>
                          <a:cs typeface="Calibri" panose="020F0502020204030204" pitchFamily="34" charset="0"/>
                        </a:rPr>
                        <a:t>Rengiama, teikiama ir vertinama paraiška dėl papildomo finansavimo skyrimo, priimant sprendimą dėl projekto finansavimo, sudarant projekto sutartį ir įgyvendinant projektą, kuris suderinamas su LR ŠMSM. </a:t>
                      </a:r>
                    </a:p>
                    <a:p>
                      <a:endParaRPr lang="lt-LT" dirty="0">
                        <a:solidFill>
                          <a:srgbClr val="1F497D"/>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213718"/>
                  </a:ext>
                </a:extLst>
              </a:tr>
            </a:tbl>
          </a:graphicData>
        </a:graphic>
      </p:graphicFrame>
      <p:graphicFrame>
        <p:nvGraphicFramePr>
          <p:cNvPr id="22" name="Lentelė 21">
            <a:extLst>
              <a:ext uri="{FF2B5EF4-FFF2-40B4-BE49-F238E27FC236}">
                <a16:creationId xmlns:a16="http://schemas.microsoft.com/office/drawing/2014/main" id="{FC5A817A-2989-DB4D-41A8-A4AC2ACCF933}"/>
              </a:ext>
            </a:extLst>
          </p:cNvPr>
          <p:cNvGraphicFramePr>
            <a:graphicFrameLocks noGrp="1"/>
          </p:cNvGraphicFramePr>
          <p:nvPr>
            <p:extLst>
              <p:ext uri="{D42A27DB-BD31-4B8C-83A1-F6EECF244321}">
                <p14:modId xmlns:p14="http://schemas.microsoft.com/office/powerpoint/2010/main" val="2826845415"/>
              </p:ext>
            </p:extLst>
          </p:nvPr>
        </p:nvGraphicFramePr>
        <p:xfrm>
          <a:off x="7081520" y="5201075"/>
          <a:ext cx="4998720" cy="977054"/>
        </p:xfrm>
        <a:graphic>
          <a:graphicData uri="http://schemas.openxmlformats.org/drawingml/2006/table">
            <a:tbl>
              <a:tblPr firstRow="1" bandRow="1">
                <a:tableStyleId>{5940675A-B579-460E-94D1-54222C63F5DA}</a:tableStyleId>
              </a:tblPr>
              <a:tblGrid>
                <a:gridCol w="4998720">
                  <a:extLst>
                    <a:ext uri="{9D8B030D-6E8A-4147-A177-3AD203B41FA5}">
                      <a16:colId xmlns:a16="http://schemas.microsoft.com/office/drawing/2014/main" val="855823558"/>
                    </a:ext>
                  </a:extLst>
                </a:gridCol>
              </a:tblGrid>
              <a:tr h="977054">
                <a:tc>
                  <a:txBody>
                    <a:bodyPr/>
                    <a:lstStyle/>
                    <a:p>
                      <a:endParaRPr lang="lt-LT" i="1" dirty="0">
                        <a:solidFill>
                          <a:srgbClr val="1F497D"/>
                        </a:solidFill>
                        <a:latin typeface="Calibri" panose="020F0502020204030204" pitchFamily="34" charset="0"/>
                        <a:ea typeface="Calibri" panose="020F0502020204030204" pitchFamily="34" charset="0"/>
                        <a:cs typeface="Calibri" panose="020F0502020204030204" pitchFamily="34" charset="0"/>
                      </a:endParaRPr>
                    </a:p>
                    <a:p>
                      <a:pPr algn="just"/>
                      <a:r>
                        <a:rPr lang="lt-LT" i="1" dirty="0">
                          <a:solidFill>
                            <a:schemeClr val="tx1"/>
                          </a:solidFill>
                          <a:latin typeface="Calibri" panose="020F0502020204030204" pitchFamily="34" charset="0"/>
                          <a:ea typeface="Calibri" panose="020F0502020204030204" pitchFamily="34" charset="0"/>
                          <a:cs typeface="Calibri" panose="020F0502020204030204" pitchFamily="34" charset="0"/>
                        </a:rPr>
                        <a:t>Projekto veiklos turi būti baigtos iki 2029 m. gruodžio 31 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213718"/>
                  </a:ext>
                </a:extLst>
              </a:tr>
            </a:tbl>
          </a:graphicData>
        </a:graphic>
      </p:graphicFrame>
      <p:sp>
        <p:nvSpPr>
          <p:cNvPr id="34" name="Minuso ženklas 33">
            <a:extLst>
              <a:ext uri="{FF2B5EF4-FFF2-40B4-BE49-F238E27FC236}">
                <a16:creationId xmlns:a16="http://schemas.microsoft.com/office/drawing/2014/main" id="{E85D1453-1483-FB3B-14D9-EC3F29BB7CC3}"/>
              </a:ext>
            </a:extLst>
          </p:cNvPr>
          <p:cNvSpPr/>
          <p:nvPr/>
        </p:nvSpPr>
        <p:spPr>
          <a:xfrm>
            <a:off x="1981200" y="1725270"/>
            <a:ext cx="243840" cy="98423"/>
          </a:xfrm>
          <a:prstGeom prst="mathMinus">
            <a:avLst/>
          </a:prstGeom>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5" name="Minuso ženklas 34">
            <a:extLst>
              <a:ext uri="{FF2B5EF4-FFF2-40B4-BE49-F238E27FC236}">
                <a16:creationId xmlns:a16="http://schemas.microsoft.com/office/drawing/2014/main" id="{2107AD08-E7F6-A988-EF7D-241DEF05A941}"/>
              </a:ext>
            </a:extLst>
          </p:cNvPr>
          <p:cNvSpPr/>
          <p:nvPr/>
        </p:nvSpPr>
        <p:spPr>
          <a:xfrm>
            <a:off x="3616960" y="3117388"/>
            <a:ext cx="243840" cy="98423"/>
          </a:xfrm>
          <a:prstGeom prst="mathMinus">
            <a:avLst/>
          </a:prstGeom>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6" name="Minuso ženklas 35">
            <a:extLst>
              <a:ext uri="{FF2B5EF4-FFF2-40B4-BE49-F238E27FC236}">
                <a16:creationId xmlns:a16="http://schemas.microsoft.com/office/drawing/2014/main" id="{4999EB2B-F2BD-B92C-6C23-69E108EF6E39}"/>
              </a:ext>
            </a:extLst>
          </p:cNvPr>
          <p:cNvSpPr/>
          <p:nvPr/>
        </p:nvSpPr>
        <p:spPr>
          <a:xfrm>
            <a:off x="5201920" y="4504746"/>
            <a:ext cx="243840" cy="98423"/>
          </a:xfrm>
          <a:prstGeom prst="mathMinus">
            <a:avLst/>
          </a:prstGeom>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7" name="Minuso ženklas 36">
            <a:extLst>
              <a:ext uri="{FF2B5EF4-FFF2-40B4-BE49-F238E27FC236}">
                <a16:creationId xmlns:a16="http://schemas.microsoft.com/office/drawing/2014/main" id="{4305054C-AFF2-090C-8875-16B29082125B}"/>
              </a:ext>
            </a:extLst>
          </p:cNvPr>
          <p:cNvSpPr/>
          <p:nvPr/>
        </p:nvSpPr>
        <p:spPr>
          <a:xfrm>
            <a:off x="6786880" y="5843166"/>
            <a:ext cx="243840" cy="98423"/>
          </a:xfrm>
          <a:prstGeom prst="mathMinus">
            <a:avLst/>
          </a:prstGeom>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51727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1524000" y="-12954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(1)</a:t>
            </a:r>
          </a:p>
        </p:txBody>
      </p:sp>
      <p:sp>
        <p:nvSpPr>
          <p:cNvPr id="5" name="Pavadinimas 1">
            <a:extLst>
              <a:ext uri="{FF2B5EF4-FFF2-40B4-BE49-F238E27FC236}">
                <a16:creationId xmlns:a16="http://schemas.microsoft.com/office/drawing/2014/main" id="{78E92FBF-5A6D-CD42-AD80-9EA3114E7A50}"/>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763CB219-90AF-4654-A4F8-5373897086BC}"/>
              </a:ext>
            </a:extLst>
          </p:cNvPr>
          <p:cNvSpPr txBox="1"/>
          <p:nvPr/>
        </p:nvSpPr>
        <p:spPr>
          <a:xfrm>
            <a:off x="485081" y="1716600"/>
            <a:ext cx="11419840" cy="6186309"/>
          </a:xfrm>
          <a:prstGeom prst="rect">
            <a:avLst/>
          </a:prstGeom>
          <a:noFill/>
        </p:spPr>
        <p:txBody>
          <a:bodyPr wrap="square">
            <a:spAutoFit/>
          </a:bodyPr>
          <a:lstStyle/>
          <a:p>
            <a:pPr algn="just"/>
            <a:r>
              <a:rPr lang="lt-LT" dirty="0">
                <a:highlight>
                  <a:srgbClr val="FFFFFF"/>
                </a:highlight>
                <a:latin typeface="Calibri" panose="020F0502020204030204" pitchFamily="34" charset="0"/>
                <a:cs typeface="Calibri" panose="020F0502020204030204" pitchFamily="34" charset="0"/>
              </a:rPr>
              <a:t>2025 m. rugsėjo mėnesį LMT interneto svetainėje paskelbia siūlymą projekto partneriams pradėti MPK tyrimų tyrėjų grupių ir jų vadovų atrankas</a:t>
            </a:r>
            <a:r>
              <a:rPr lang="en-LT" dirty="0">
                <a:highlight>
                  <a:srgbClr val="FFFFFF"/>
                </a:highlight>
                <a:latin typeface="Calibri" panose="020F0502020204030204" pitchFamily="34" charset="0"/>
                <a:cs typeface="Calibri" panose="020F0502020204030204" pitchFamily="34" charset="0"/>
              </a:rPr>
              <a:t>.</a:t>
            </a:r>
          </a:p>
          <a:p>
            <a:endParaRPr lang="lt-LT"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r>
              <a:rPr lang="lt-LT" dirty="0">
                <a:highlight>
                  <a:srgbClr val="FFFFFF"/>
                </a:highlight>
                <a:latin typeface="Calibri" panose="020F0502020204030204" pitchFamily="34" charset="0"/>
                <a:ea typeface="Calibri" panose="020F0502020204030204" pitchFamily="34" charset="0"/>
                <a:cs typeface="Calibri" panose="020F0502020204030204" pitchFamily="34" charset="0"/>
              </a:rPr>
              <a:t>Partneriai MPK tyrimų vadovų ir tyrėjų komandų atrankas organizuoja ir vykdo savarankiškai, vadovaudamosi LMT parengtomis rekomendacijomis. LMT turi teisę dalyvauti partnerių vykdomose vidinėse atrankose stebėtojo teisėmis. </a:t>
            </a:r>
            <a:r>
              <a:rPr lang="lt-LT" dirty="0">
                <a:highlight>
                  <a:srgbClr val="FFFFFF"/>
                </a:highlight>
                <a:latin typeface="Calibri" panose="020F0502020204030204" pitchFamily="34" charset="0"/>
                <a:cs typeface="Calibri" panose="020F0502020204030204" pitchFamily="34" charset="0"/>
              </a:rPr>
              <a:t>LMT sprendžia dėl dalyvavimo konkrečiose atrankose savo nuožiūra.</a:t>
            </a:r>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itchFamily="2" charset="2"/>
              <a:buChar char="Ø"/>
            </a:pPr>
            <a:r>
              <a:rPr lang="lt-LT" dirty="0">
                <a:highlight>
                  <a:srgbClr val="FFFFFF"/>
                </a:highlight>
                <a:latin typeface="Calibri" panose="020F0502020204030204" pitchFamily="34" charset="0"/>
                <a:ea typeface="Calibri" panose="020F0502020204030204" pitchFamily="34" charset="0"/>
                <a:cs typeface="Calibri" panose="020F0502020204030204" pitchFamily="34" charset="0"/>
              </a:rPr>
              <a:t>Rekomendacijos nustato reikalavimus projekto partneriams: - dėl jaunojo mokslininko ir jo komandos atrankos; - dėl tyrėjų mokslinės kompetencijos. </a:t>
            </a: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itchFamily="2" charset="2"/>
              <a:buChar char="Ø"/>
            </a:pPr>
            <a:r>
              <a:rPr lang="lt-LT" b="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Svarbu I. </a:t>
            </a:r>
            <a:r>
              <a:rPr lang="lt-LT" b="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LMT </a:t>
            </a:r>
            <a:r>
              <a:rPr lang="lt-LT" dirty="0">
                <a:highlight>
                  <a:srgbClr val="FFFFFF"/>
                </a:highlight>
                <a:latin typeface="Calibri" panose="020F0502020204030204" pitchFamily="34" charset="0"/>
                <a:cs typeface="Calibri" panose="020F0502020204030204" pitchFamily="34" charset="0"/>
              </a:rPr>
              <a:t>rekomendacijos nustato tik bendruosius principinius reikalavimus projekto partneriams. Rekomendacijos nenustato konkrečių atrankos kriterijų, ribojimų ar klausimų, kuriais vadovaudamiesi partneriai  turėtų atsirinkti jaunuosius mokslininkus ir jų komandas. Sprendimus dėl atrankos turinio, formos bei procedūrų priima pačios MSI.</a:t>
            </a:r>
          </a:p>
          <a:p>
            <a:pPr marL="285750" indent="-285750" algn="just">
              <a:buFont typeface="Wingdings" pitchFamily="2" charset="2"/>
              <a:buChar char="Ø"/>
            </a:pPr>
            <a:endParaRPr lang="lt-LT" i="1"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itchFamily="2" charset="2"/>
              <a:buChar char="Ø"/>
            </a:pPr>
            <a:r>
              <a:rPr lang="lt-LT" dirty="0">
                <a:highlight>
                  <a:srgbClr val="FFFFFF"/>
                </a:highlight>
                <a:latin typeface="Calibri" panose="020F0502020204030204" pitchFamily="34" charset="0"/>
                <a:ea typeface="Calibri" panose="020F0502020204030204" pitchFamily="34" charset="0"/>
                <a:cs typeface="Calibri" panose="020F0502020204030204" pitchFamily="34" charset="0"/>
              </a:rPr>
              <a:t>MPK tyrimų komandos turi būti suformuotos iki 2025 m. lapkričio 30 d. </a:t>
            </a:r>
          </a:p>
          <a:p>
            <a:pPr algn="just"/>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
        <p:nvSpPr>
          <p:cNvPr id="8" name="Rodyklė: lenkta dešinėn 7">
            <a:extLst>
              <a:ext uri="{FF2B5EF4-FFF2-40B4-BE49-F238E27FC236}">
                <a16:creationId xmlns:a16="http://schemas.microsoft.com/office/drawing/2014/main" id="{6002671D-54AE-B1BF-39D9-D06DE0FE5C5E}"/>
              </a:ext>
            </a:extLst>
          </p:cNvPr>
          <p:cNvSpPr/>
          <p:nvPr/>
        </p:nvSpPr>
        <p:spPr>
          <a:xfrm>
            <a:off x="152400" y="1859279"/>
            <a:ext cx="332681" cy="883919"/>
          </a:xfrm>
          <a:prstGeom prst="curved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solidFill>
                <a:schemeClr val="tx1"/>
              </a:solidFill>
            </a:endParaRPr>
          </a:p>
        </p:txBody>
      </p:sp>
    </p:spTree>
    <p:extLst>
      <p:ext uri="{BB962C8B-B14F-4D97-AF65-F5344CB8AC3E}">
        <p14:creationId xmlns:p14="http://schemas.microsoft.com/office/powerpoint/2010/main" val="242734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AD046-8874-A567-AD7D-2335E08786B7}"/>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B0B6EA5F-71AD-595B-72DD-F4788AAAADB4}"/>
              </a:ext>
            </a:extLst>
          </p:cNvPr>
          <p:cNvSpPr txBox="1">
            <a:spLocks/>
          </p:cNvSpPr>
          <p:nvPr/>
        </p:nvSpPr>
        <p:spPr>
          <a:xfrm>
            <a:off x="1524000" y="-1295400"/>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(2)</a:t>
            </a:r>
          </a:p>
        </p:txBody>
      </p:sp>
      <p:sp>
        <p:nvSpPr>
          <p:cNvPr id="5" name="Pavadinimas 1">
            <a:extLst>
              <a:ext uri="{FF2B5EF4-FFF2-40B4-BE49-F238E27FC236}">
                <a16:creationId xmlns:a16="http://schemas.microsoft.com/office/drawing/2014/main" id="{12E34C83-A684-24CB-5F6D-EC7C7BAF8E93}"/>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574FD597-C038-8C57-8C81-BC3D5744EFAE}"/>
              </a:ext>
            </a:extLst>
          </p:cNvPr>
          <p:cNvSpPr txBox="1"/>
          <p:nvPr/>
        </p:nvSpPr>
        <p:spPr>
          <a:xfrm>
            <a:off x="485081" y="1716600"/>
            <a:ext cx="11419840" cy="5078313"/>
          </a:xfrm>
          <a:prstGeom prst="rect">
            <a:avLst/>
          </a:prstGeom>
          <a:noFill/>
        </p:spPr>
        <p:txBody>
          <a:bodyPr wrap="square">
            <a:spAutoFit/>
          </a:bodyPr>
          <a:lstStyle/>
          <a:p>
            <a:pPr algn="just"/>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Wingdings" pitchFamily="2" charset="2"/>
              <a:buChar char="Ø"/>
            </a:pPr>
            <a:r>
              <a:rPr lang="lt-LT" b="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Svarbu II:</a:t>
            </a:r>
          </a:p>
          <a:p>
            <a:pPr algn="just"/>
            <a:endParaRPr lang="lt-LT" b="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lt-LT" dirty="0">
                <a:highlight>
                  <a:srgbClr val="FFFFFF"/>
                </a:highlight>
                <a:latin typeface="Calibri" panose="020F0502020204030204" pitchFamily="34" charset="0"/>
                <a:cs typeface="Calibri" panose="020F0502020204030204" pitchFamily="34" charset="0"/>
              </a:rPr>
              <a:t>Reikalavimą, kad MPK tyrimo vadovas – jaunasis mokslininkas – būtų įgijęs daktaro laipsnį ne daugiau kaip prieš 7 metus, turi užtikrinti partneris atrankos metu. Taip pat partneris privalo įvertinti, ar pagrįstai </a:t>
            </a:r>
            <a:r>
              <a:rPr lang="lt-LT" dirty="0">
                <a:latin typeface="Calibri" panose="020F0502020204030204" pitchFamily="34" charset="0"/>
                <a:cs typeface="Calibri" panose="020F0502020204030204" pitchFamily="34" charset="0"/>
              </a:rPr>
              <a:t>taikytina išimtis atitinkamiems laikotarpiams,</a:t>
            </a:r>
            <a:r>
              <a:rPr lang="lt-LT" dirty="0">
                <a:highlight>
                  <a:srgbClr val="FFFFFF"/>
                </a:highlight>
                <a:latin typeface="Calibri" panose="020F0502020204030204" pitchFamily="34" charset="0"/>
                <a:cs typeface="Calibri" panose="020F0502020204030204" pitchFamily="34" charset="0"/>
              </a:rPr>
              <a:t> kurie į šį terminą neįskaitomi – nėštumo ir gimdymo atostogoms, tėvystės atostogoms ar atostogoms vaikui prižiūrėti, ilgalaikė liga.</a:t>
            </a:r>
          </a:p>
          <a:p>
            <a:pPr marL="285750" indent="-285750" algn="just">
              <a:buFont typeface="Arial" panose="020B0604020202020204" pitchFamily="34" charset="0"/>
              <a:buChar char="•"/>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lt-LT" dirty="0">
                <a:highlight>
                  <a:srgbClr val="FFFFFF"/>
                </a:highlight>
                <a:latin typeface="Calibri" panose="020F0502020204030204" pitchFamily="34" charset="0"/>
                <a:cs typeface="Calibri" panose="020F0502020204030204" pitchFamily="34" charset="0"/>
              </a:rPr>
              <a:t>Be reikalavimo dėl daktaro laipsnio įgijimo ne daugiau kaip prieš 7 metus, atrankos metu taip pat turi būti atsižvelgiama į tai, kad kandidatas iki minėto termino paskutinės dienos nebūtų vadovavęs Lietuvos mokslo tarybos finansuotam mokslo projektui pagal tam tikras priemones ar programas. Šios sąlygos atitiktį peržiūrės LMT.</a:t>
            </a:r>
            <a:endParaRPr lang="lt-LT" i="1"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6992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0F847-3522-50B7-899D-E9C1689B2A98}"/>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A55B5629-3912-FA10-8B35-FCFDB2115B3F}"/>
              </a:ext>
            </a:extLst>
          </p:cNvPr>
          <p:cNvSpPr txBox="1">
            <a:spLocks/>
          </p:cNvSpPr>
          <p:nvPr/>
        </p:nvSpPr>
        <p:spPr>
          <a:xfrm>
            <a:off x="1576100" y="-1351456"/>
            <a:ext cx="9144000" cy="2748456"/>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(3).</a:t>
            </a:r>
          </a:p>
          <a:p>
            <a:r>
              <a:rPr lang="lt-LT" sz="2800" dirty="0">
                <a:latin typeface="Calibri" panose="020F0502020204030204" pitchFamily="34" charset="0"/>
                <a:ea typeface="Calibri" panose="020F0502020204030204" pitchFamily="34" charset="0"/>
                <a:cs typeface="Calibri" panose="020F0502020204030204" pitchFamily="34" charset="0"/>
              </a:rPr>
              <a:t>Kvietimas teikti MPK tyrimo kūrimo anketą</a:t>
            </a:r>
          </a:p>
          <a:p>
            <a:endParaRPr lang="lt-LT"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Pavadinimas 1">
            <a:extLst>
              <a:ext uri="{FF2B5EF4-FFF2-40B4-BE49-F238E27FC236}">
                <a16:creationId xmlns:a16="http://schemas.microsoft.com/office/drawing/2014/main" id="{80C41460-6DFF-6D79-D347-CB73BD02EDF6}"/>
              </a:ext>
            </a:extLst>
          </p:cNvPr>
          <p:cNvSpPr>
            <a:spLocks noGrp="1"/>
          </p:cNvSpPr>
          <p:nvPr>
            <p:ph type="ctrTitle"/>
          </p:nvPr>
        </p:nvSpPr>
        <p:spPr>
          <a:xfrm>
            <a:off x="485081" y="1397000"/>
            <a:ext cx="11419840" cy="707887"/>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0A447A5D-AB55-1C2F-9EE6-6C44C2DDC439}"/>
              </a:ext>
            </a:extLst>
          </p:cNvPr>
          <p:cNvGraphicFramePr/>
          <p:nvPr>
            <p:extLst>
              <p:ext uri="{D42A27DB-BD31-4B8C-83A1-F6EECF244321}">
                <p14:modId xmlns:p14="http://schemas.microsoft.com/office/powerpoint/2010/main" val="682190278"/>
              </p:ext>
            </p:extLst>
          </p:nvPr>
        </p:nvGraphicFramePr>
        <p:xfrm>
          <a:off x="287080" y="1397000"/>
          <a:ext cx="11722040" cy="5176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88579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E4CA-4B10-C421-125E-1BA68AA80D59}"/>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DC40ADD2-F23E-DAB6-9AFD-63DE72CC9B1F}"/>
              </a:ext>
            </a:extLst>
          </p:cNvPr>
          <p:cNvSpPr txBox="1">
            <a:spLocks/>
          </p:cNvSpPr>
          <p:nvPr/>
        </p:nvSpPr>
        <p:spPr>
          <a:xfrm>
            <a:off x="1524000" y="-1295401"/>
            <a:ext cx="9144000" cy="276860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(4).</a:t>
            </a:r>
          </a:p>
          <a:p>
            <a:r>
              <a:rPr lang="lt-LT" sz="2800" dirty="0">
                <a:latin typeface="Calibri" panose="020F0502020204030204" pitchFamily="34" charset="0"/>
                <a:ea typeface="Calibri" panose="020F0502020204030204" pitchFamily="34" charset="0"/>
                <a:cs typeface="Calibri" panose="020F0502020204030204" pitchFamily="34" charset="0"/>
              </a:rPr>
              <a:t>Kvietimas teikti MPK tyrimo kūrimo anketą</a:t>
            </a:r>
          </a:p>
          <a:p>
            <a:endParaRPr lang="lt-LT"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Pavadinimas 1">
            <a:extLst>
              <a:ext uri="{FF2B5EF4-FFF2-40B4-BE49-F238E27FC236}">
                <a16:creationId xmlns:a16="http://schemas.microsoft.com/office/drawing/2014/main" id="{C39300C5-1034-16E0-8CD3-CF8963D5743E}"/>
              </a:ext>
            </a:extLst>
          </p:cNvPr>
          <p:cNvSpPr>
            <a:spLocks noGrp="1"/>
          </p:cNvSpPr>
          <p:nvPr>
            <p:ph type="ctrTitle"/>
          </p:nvPr>
        </p:nvSpPr>
        <p:spPr>
          <a:xfrm>
            <a:off x="485081" y="1397000"/>
            <a:ext cx="11419840" cy="707887"/>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4" name="TextBox 3">
            <a:extLst>
              <a:ext uri="{FF2B5EF4-FFF2-40B4-BE49-F238E27FC236}">
                <a16:creationId xmlns:a16="http://schemas.microsoft.com/office/drawing/2014/main" id="{07CCD565-4558-4573-5B92-BDD17DA5785C}"/>
              </a:ext>
            </a:extLst>
          </p:cNvPr>
          <p:cNvSpPr txBox="1"/>
          <p:nvPr/>
        </p:nvSpPr>
        <p:spPr>
          <a:xfrm>
            <a:off x="287079" y="1473201"/>
            <a:ext cx="10396279" cy="5201424"/>
          </a:xfrm>
          <a:prstGeom prst="rect">
            <a:avLst/>
          </a:prstGeom>
          <a:noFill/>
        </p:spPr>
        <p:txBody>
          <a:bodyPr wrap="square">
            <a:spAutoFit/>
          </a:bodyPr>
          <a:lstStyle/>
          <a:p>
            <a:r>
              <a:rPr lang="lt-LT" sz="2000" b="1" dirty="0">
                <a:latin typeface="Calibri" panose="020F0502020204030204" pitchFamily="34" charset="0"/>
                <a:cs typeface="Calibri" panose="020F0502020204030204" pitchFamily="34" charset="0"/>
              </a:rPr>
              <a:t>MPK tyrimo kūrimo anketa skirta pateikti duomenis pagal rekomendacijas, siekiant užtikrinti, kad:</a:t>
            </a:r>
          </a:p>
          <a:p>
            <a:endParaRPr lang="lt-LT" sz="2000" dirty="0">
              <a:latin typeface="Calibri" panose="020F0502020204030204" pitchFamily="34" charset="0"/>
              <a:cs typeface="Calibri" panose="020F0502020204030204" pitchFamily="34" charset="0"/>
            </a:endParaRPr>
          </a:p>
          <a:p>
            <a:pPr marL="342900" indent="-342900">
              <a:buFont typeface="Wingdings" pitchFamily="2" charset="2"/>
              <a:buChar char="Ø"/>
            </a:pPr>
            <a:r>
              <a:rPr lang="lt-LT" dirty="0">
                <a:latin typeface="Calibri" panose="020F0502020204030204" pitchFamily="34" charset="0"/>
                <a:cs typeface="Calibri" panose="020F0502020204030204" pitchFamily="34" charset="0"/>
              </a:rPr>
              <a:t>MPK tyrimas atitiktų MTEP ir inovacijų sumaniosios specializacijos prioritetą ir tematiką</a:t>
            </a:r>
          </a:p>
          <a:p>
            <a:pPr marL="342900" indent="-342900">
              <a:buFont typeface="Wingdings" pitchFamily="2" charset="2"/>
              <a:buChar char="Ø"/>
            </a:pPr>
            <a:endParaRPr lang="lt-LT" dirty="0">
              <a:latin typeface="Calibri" panose="020F0502020204030204" pitchFamily="34" charset="0"/>
              <a:cs typeface="Calibri" panose="020F0502020204030204" pitchFamily="34" charset="0"/>
            </a:endParaRPr>
          </a:p>
          <a:p>
            <a:pPr marL="342900" indent="-342900">
              <a:buFont typeface="Wingdings" pitchFamily="2" charset="2"/>
              <a:buChar char="Ø"/>
            </a:pPr>
            <a:r>
              <a:rPr lang="lt-LT" dirty="0">
                <a:latin typeface="Calibri" panose="020F0502020204030204" pitchFamily="34" charset="0"/>
                <a:cs typeface="Calibri" panose="020F0502020204030204" pitchFamily="34" charset="0"/>
              </a:rPr>
              <a:t>MPK tyrimo grupės suformavimas ir jos sudėtis atitiktų rekomendacijose nustatytus reikalavimus</a:t>
            </a:r>
          </a:p>
          <a:p>
            <a:pPr marL="342900" indent="-342900">
              <a:buFont typeface="Wingdings" pitchFamily="2" charset="2"/>
              <a:buChar char="Ø"/>
            </a:pPr>
            <a:endParaRPr lang="lt-LT" dirty="0">
              <a:latin typeface="Calibri" panose="020F0502020204030204" pitchFamily="34" charset="0"/>
              <a:cs typeface="Calibri" panose="020F0502020204030204" pitchFamily="34" charset="0"/>
            </a:endParaRPr>
          </a:p>
          <a:p>
            <a:pPr marL="342900" indent="-342900">
              <a:buFont typeface="Wingdings" pitchFamily="2" charset="2"/>
              <a:buChar char="Ø"/>
            </a:pPr>
            <a:r>
              <a:rPr lang="lt-LT" dirty="0">
                <a:latin typeface="Calibri" panose="020F0502020204030204" pitchFamily="34" charset="0"/>
                <a:cs typeface="Calibri" panose="020F0502020204030204" pitchFamily="34" charset="0"/>
              </a:rPr>
              <a:t>MPK tyrimas atitiktų MPK programos tikslus - kelti</a:t>
            </a:r>
            <a:r>
              <a:rPr lang="lt-LT" dirty="0">
                <a:latin typeface="Calibri" panose="020F0502020204030204" pitchFamily="34" charset="0"/>
                <a:ea typeface="Calibri" panose="020F0502020204030204" pitchFamily="34" charset="0"/>
                <a:cs typeface="Calibri" panose="020F0502020204030204" pitchFamily="34" charset="0"/>
              </a:rPr>
              <a:t> jaunųjų mokslininkų kompetencijas</a:t>
            </a:r>
            <a:endParaRPr lang="lt-LT" dirty="0">
              <a:latin typeface="Calibri" panose="020F0502020204030204" pitchFamily="34" charset="0"/>
              <a:cs typeface="Calibri" panose="020F0502020204030204" pitchFamily="34" charset="0"/>
            </a:endParaRPr>
          </a:p>
          <a:p>
            <a:pPr marL="342900" indent="-342900">
              <a:buFont typeface="Wingdings" pitchFamily="2" charset="2"/>
              <a:buChar char="Ø"/>
            </a:pPr>
            <a:endParaRPr lang="lt-LT" dirty="0">
              <a:latin typeface="Calibri" panose="020F0502020204030204" pitchFamily="34" charset="0"/>
              <a:cs typeface="Calibri" panose="020F0502020204030204" pitchFamily="34" charset="0"/>
            </a:endParaRPr>
          </a:p>
          <a:p>
            <a:r>
              <a:rPr lang="lt-LT" sz="2000" b="1" dirty="0">
                <a:latin typeface="Calibri" panose="020F0502020204030204" pitchFamily="34" charset="0"/>
                <a:cs typeface="Calibri" panose="020F0502020204030204" pitchFamily="34" charset="0"/>
              </a:rPr>
              <a:t>Šiuo pagrindu anketoje taip pat turės būti nurodyti MPK tyrimo:</a:t>
            </a:r>
          </a:p>
          <a:p>
            <a:endParaRPr lang="lt-LT" dirty="0">
              <a:latin typeface="Calibri" panose="020F0502020204030204" pitchFamily="34" charset="0"/>
              <a:cs typeface="Calibri" panose="020F0502020204030204" pitchFamily="34" charset="0"/>
            </a:endParaRPr>
          </a:p>
          <a:p>
            <a:pPr marL="285750" indent="-285750">
              <a:buFont typeface="Wingdings" pitchFamily="2" charset="2"/>
              <a:buChar char="Ø"/>
            </a:pPr>
            <a:r>
              <a:rPr lang="lt-LT" dirty="0">
                <a:latin typeface="Calibri" panose="020F0502020204030204" pitchFamily="34" charset="0"/>
                <a:cs typeface="Calibri" panose="020F0502020204030204" pitchFamily="34" charset="0"/>
              </a:rPr>
              <a:t>Tikslas, uždaviniai</a:t>
            </a:r>
          </a:p>
          <a:p>
            <a:pPr marL="285750" indent="-285750">
              <a:buFont typeface="Wingdings" pitchFamily="2" charset="2"/>
              <a:buChar char="Ø"/>
            </a:pPr>
            <a:endParaRPr lang="lt-LT" dirty="0">
              <a:latin typeface="Calibri" panose="020F0502020204030204" pitchFamily="34" charset="0"/>
              <a:cs typeface="Calibri" panose="020F0502020204030204" pitchFamily="34" charset="0"/>
            </a:endParaRPr>
          </a:p>
          <a:p>
            <a:pPr marL="285750" indent="-285750">
              <a:buFont typeface="Wingdings" pitchFamily="2" charset="2"/>
              <a:buChar char="Ø"/>
            </a:pPr>
            <a:r>
              <a:rPr lang="lt-LT" dirty="0">
                <a:latin typeface="Calibri" panose="020F0502020204030204" pitchFamily="34" charset="0"/>
                <a:cs typeface="Calibri" panose="020F0502020204030204" pitchFamily="34" charset="0"/>
              </a:rPr>
              <a:t>Veiklų planas</a:t>
            </a:r>
          </a:p>
          <a:p>
            <a:pPr marL="285750" indent="-285750">
              <a:buFont typeface="Wingdings" pitchFamily="2" charset="2"/>
              <a:buChar char="Ø"/>
            </a:pPr>
            <a:endParaRPr lang="lt-LT" dirty="0">
              <a:latin typeface="Calibri" panose="020F0502020204030204" pitchFamily="34" charset="0"/>
              <a:cs typeface="Calibri" panose="020F0502020204030204" pitchFamily="34" charset="0"/>
            </a:endParaRPr>
          </a:p>
          <a:p>
            <a:pPr marL="285750" indent="-285750">
              <a:buFont typeface="Wingdings" pitchFamily="2" charset="2"/>
              <a:buChar char="Ø"/>
            </a:pPr>
            <a:r>
              <a:rPr lang="lt-LT" dirty="0">
                <a:latin typeface="Calibri" panose="020F0502020204030204" pitchFamily="34" charset="0"/>
                <a:cs typeface="Calibri" panose="020F0502020204030204" pitchFamily="34" charset="0"/>
              </a:rPr>
              <a:t>Siekiami rezultatai</a:t>
            </a:r>
          </a:p>
          <a:p>
            <a:pPr marL="285750" indent="-285750">
              <a:buFont typeface="Wingdings" pitchFamily="2" charset="2"/>
              <a:buChar char="Ø"/>
            </a:pPr>
            <a:endParaRPr lang="lt-LT" dirty="0">
              <a:latin typeface="Calibri" panose="020F0502020204030204" pitchFamily="34" charset="0"/>
              <a:cs typeface="Calibri" panose="020F0502020204030204" pitchFamily="34" charset="0"/>
            </a:endParaRPr>
          </a:p>
          <a:p>
            <a:pPr marL="285750" indent="-285750">
              <a:buFont typeface="Wingdings" pitchFamily="2" charset="2"/>
              <a:buChar char="Ø"/>
            </a:pPr>
            <a:r>
              <a:rPr lang="lt-LT" dirty="0">
                <a:latin typeface="Calibri" panose="020F0502020204030204" pitchFamily="34" charset="0"/>
                <a:cs typeface="Calibri" panose="020F0502020204030204" pitchFamily="34" charset="0"/>
              </a:rPr>
              <a:t>Tyrimo poveikis</a:t>
            </a:r>
          </a:p>
        </p:txBody>
      </p:sp>
      <p:cxnSp>
        <p:nvCxnSpPr>
          <p:cNvPr id="7" name="Tiesioji jungtis 19">
            <a:extLst>
              <a:ext uri="{FF2B5EF4-FFF2-40B4-BE49-F238E27FC236}">
                <a16:creationId xmlns:a16="http://schemas.microsoft.com/office/drawing/2014/main" id="{38EA8FD7-3AE7-9868-1380-37CB445DB281}"/>
              </a:ext>
            </a:extLst>
          </p:cNvPr>
          <p:cNvCxnSpPr>
            <a:cxnSpLocks/>
          </p:cNvCxnSpPr>
          <p:nvPr/>
        </p:nvCxnSpPr>
        <p:spPr>
          <a:xfrm>
            <a:off x="284176" y="2447787"/>
            <a:ext cx="0" cy="1324113"/>
          </a:xfrm>
          <a:prstGeom prst="line">
            <a:avLst/>
          </a:prstGeom>
          <a:ln w="38100"/>
        </p:spPr>
        <p:style>
          <a:lnRef idx="3">
            <a:schemeClr val="accent3"/>
          </a:lnRef>
          <a:fillRef idx="0">
            <a:schemeClr val="accent3"/>
          </a:fillRef>
          <a:effectRef idx="2">
            <a:schemeClr val="accent3"/>
          </a:effectRef>
          <a:fontRef idx="minor">
            <a:schemeClr val="tx1"/>
          </a:fontRef>
        </p:style>
      </p:cxnSp>
      <p:cxnSp>
        <p:nvCxnSpPr>
          <p:cNvPr id="13" name="Tiesioji jungtis 19">
            <a:extLst>
              <a:ext uri="{FF2B5EF4-FFF2-40B4-BE49-F238E27FC236}">
                <a16:creationId xmlns:a16="http://schemas.microsoft.com/office/drawing/2014/main" id="{2F81CF9D-9E14-9CDD-CB08-E51936F0CB0F}"/>
              </a:ext>
            </a:extLst>
          </p:cNvPr>
          <p:cNvCxnSpPr>
            <a:cxnSpLocks/>
          </p:cNvCxnSpPr>
          <p:nvPr/>
        </p:nvCxnSpPr>
        <p:spPr>
          <a:xfrm>
            <a:off x="284176" y="4686300"/>
            <a:ext cx="0" cy="1877786"/>
          </a:xfrm>
          <a:prstGeom prst="line">
            <a:avLst/>
          </a:prstGeom>
          <a:ln w="3810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174705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4238E-54DA-D956-9ACB-43DADAC14550}"/>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A0A2C797-E74D-3C7C-1F86-56128CE58BCB}"/>
              </a:ext>
            </a:extLst>
          </p:cNvPr>
          <p:cNvSpPr txBox="1">
            <a:spLocks/>
          </p:cNvSpPr>
          <p:nvPr/>
        </p:nvSpPr>
        <p:spPr>
          <a:xfrm>
            <a:off x="1576100" y="-1351456"/>
            <a:ext cx="9144000" cy="2748456"/>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(5).</a:t>
            </a:r>
          </a:p>
          <a:p>
            <a:r>
              <a:rPr lang="lt-LT" sz="2800" dirty="0">
                <a:latin typeface="Calibri" panose="020F0502020204030204" pitchFamily="34" charset="0"/>
                <a:ea typeface="Calibri" panose="020F0502020204030204" pitchFamily="34" charset="0"/>
                <a:cs typeface="Calibri" panose="020F0502020204030204" pitchFamily="34" charset="0"/>
              </a:rPr>
              <a:t>Kvietimas teikti MPK tyrimo kūrimo anketą</a:t>
            </a:r>
          </a:p>
          <a:p>
            <a:endParaRPr lang="lt-LT"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Pavadinimas 1">
            <a:extLst>
              <a:ext uri="{FF2B5EF4-FFF2-40B4-BE49-F238E27FC236}">
                <a16:creationId xmlns:a16="http://schemas.microsoft.com/office/drawing/2014/main" id="{AC5F8AEE-1E6A-E54F-55F3-C69F8152D61A}"/>
              </a:ext>
            </a:extLst>
          </p:cNvPr>
          <p:cNvSpPr>
            <a:spLocks noGrp="1"/>
          </p:cNvSpPr>
          <p:nvPr>
            <p:ph type="ctrTitle"/>
          </p:nvPr>
        </p:nvSpPr>
        <p:spPr>
          <a:xfrm>
            <a:off x="485081" y="1397000"/>
            <a:ext cx="11419840" cy="707887"/>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249A7045-4202-6F49-2087-59A17209CF70}"/>
              </a:ext>
            </a:extLst>
          </p:cNvPr>
          <p:cNvGraphicFramePr/>
          <p:nvPr>
            <p:extLst>
              <p:ext uri="{D42A27DB-BD31-4B8C-83A1-F6EECF244321}">
                <p14:modId xmlns:p14="http://schemas.microsoft.com/office/powerpoint/2010/main" val="3091873225"/>
              </p:ext>
            </p:extLst>
          </p:nvPr>
        </p:nvGraphicFramePr>
        <p:xfrm>
          <a:off x="287080" y="1397000"/>
          <a:ext cx="11722040" cy="5176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6047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1886F-B0E2-55D3-AB3E-A0711F5856FE}"/>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660C7450-B6DE-2AAC-028D-5DABD7877A86}"/>
              </a:ext>
            </a:extLst>
          </p:cNvPr>
          <p:cNvSpPr txBox="1">
            <a:spLocks/>
          </p:cNvSpPr>
          <p:nvPr/>
        </p:nvSpPr>
        <p:spPr>
          <a:xfrm>
            <a:off x="1524000" y="-1295400"/>
            <a:ext cx="9144000" cy="26924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I etapas: MPK tyrimų grupių formavimas (6).</a:t>
            </a:r>
          </a:p>
          <a:p>
            <a:r>
              <a:rPr lang="lt-LT" sz="2800" dirty="0">
                <a:latin typeface="Calibri" panose="020F0502020204030204" pitchFamily="34" charset="0"/>
                <a:ea typeface="Calibri" panose="020F0502020204030204" pitchFamily="34" charset="0"/>
                <a:cs typeface="Calibri" panose="020F0502020204030204" pitchFamily="34" charset="0"/>
              </a:rPr>
              <a:t>Kvietimas teikti MPK tyrimo kūrimo anketą</a:t>
            </a:r>
          </a:p>
          <a:p>
            <a:endParaRPr lang="lt-LT"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Pavadinimas 1">
            <a:extLst>
              <a:ext uri="{FF2B5EF4-FFF2-40B4-BE49-F238E27FC236}">
                <a16:creationId xmlns:a16="http://schemas.microsoft.com/office/drawing/2014/main" id="{CDF189ED-D98C-47BF-26F7-38722B13E28A}"/>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C834C4AF-1B4A-EEA6-55FD-B7493A949B73}"/>
              </a:ext>
            </a:extLst>
          </p:cNvPr>
          <p:cNvSpPr txBox="1"/>
          <p:nvPr/>
        </p:nvSpPr>
        <p:spPr>
          <a:xfrm>
            <a:off x="478579" y="1859279"/>
            <a:ext cx="11419840" cy="3139321"/>
          </a:xfrm>
          <a:prstGeom prst="rect">
            <a:avLst/>
          </a:prstGeom>
          <a:noFill/>
        </p:spPr>
        <p:txBody>
          <a:bodyPr wrap="square">
            <a:spAutoFit/>
          </a:bodyPr>
          <a:lstStyle/>
          <a:p>
            <a:pPr algn="just"/>
            <a:endParaRPr lang="lt-LT" dirty="0">
              <a:highlight>
                <a:srgbClr val="FFFFFF"/>
              </a:highlight>
              <a:latin typeface="Calibri" panose="020F0502020204030204" pitchFamily="34" charset="0"/>
              <a:cs typeface="Calibri" panose="020F0502020204030204" pitchFamily="34" charset="0"/>
            </a:endParaRPr>
          </a:p>
          <a:p>
            <a:pPr algn="just"/>
            <a:r>
              <a:rPr lang="lt-LT" dirty="0">
                <a:highlight>
                  <a:srgbClr val="FFFFFF"/>
                </a:highlight>
                <a:latin typeface="Calibri" panose="020F0502020204030204" pitchFamily="34" charset="0"/>
                <a:cs typeface="Calibri" panose="020F0502020204030204" pitchFamily="34" charset="0"/>
              </a:rPr>
              <a:t>LMT pirmininkas darbo grupės siūlymų pagrindu įsakymu tvirtina projekto partnerių vykdytinų MPK tyrimų sąrašus kitam </a:t>
            </a:r>
            <a:r>
              <a:rPr lang="lt-LT" b="1" dirty="0">
                <a:highlight>
                  <a:srgbClr val="FFFFFF"/>
                </a:highlight>
                <a:latin typeface="Calibri" panose="020F0502020204030204" pitchFamily="34" charset="0"/>
                <a:cs typeface="Calibri" panose="020F0502020204030204" pitchFamily="34" charset="0"/>
              </a:rPr>
              <a:t>MPK programos įgyvendinimo etapui</a:t>
            </a:r>
            <a:r>
              <a:rPr lang="lt-LT" dirty="0">
                <a:highlight>
                  <a:srgbClr val="FFFFFF"/>
                </a:highlight>
                <a:latin typeface="Calibri" panose="020F0502020204030204" pitchFamily="34" charset="0"/>
                <a:cs typeface="Calibri" panose="020F0502020204030204" pitchFamily="34" charset="0"/>
              </a:rPr>
              <a:t>; </a:t>
            </a:r>
            <a:r>
              <a:rPr lang="lt-LT" dirty="0">
                <a:highlight>
                  <a:srgbClr val="FFFFFF"/>
                </a:highlight>
                <a:latin typeface="Calibri" panose="020F0502020204030204" pitchFamily="34" charset="0"/>
                <a:ea typeface="Calibri" panose="020F0502020204030204" pitchFamily="34" charset="0"/>
                <a:cs typeface="Calibri" panose="020F0502020204030204" pitchFamily="34" charset="0"/>
              </a:rPr>
              <a:t>visi pateikusieji informuojami. </a:t>
            </a:r>
            <a:endParaRPr lang="lt-LT" b="1"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endParaRPr lang="en-LT" dirty="0">
              <a:highlight>
                <a:srgbClr val="FFFFFF"/>
              </a:highlight>
            </a:endParaRPr>
          </a:p>
          <a:p>
            <a:pPr algn="just"/>
            <a:endParaRPr lang="lt-LT" dirty="0">
              <a:highlight>
                <a:srgbClr val="FFFFFF"/>
              </a:highlight>
              <a:latin typeface="Calibri" panose="020F0502020204030204" pitchFamily="34" charset="0"/>
              <a:cs typeface="Calibri" panose="020F0502020204030204" pitchFamily="34" charset="0"/>
            </a:endParaRPr>
          </a:p>
          <a:p>
            <a:pPr lvl="0"/>
            <a:r>
              <a:rPr lang="lt-LT" dirty="0">
                <a:highlight>
                  <a:srgbClr val="FFFFFF"/>
                </a:highlight>
                <a:latin typeface="Calibri" panose="020F0502020204030204" pitchFamily="34" charset="0"/>
                <a:cs typeface="Calibri" panose="020F0502020204030204" pitchFamily="34" charset="0"/>
              </a:rPr>
              <a:t>Partneriams nepanaudojus jiems skirtų MTEP krepšelių, </a:t>
            </a:r>
            <a:r>
              <a:rPr lang="lt-LT" b="1" dirty="0">
                <a:highlight>
                  <a:srgbClr val="FFFFFF"/>
                </a:highlight>
                <a:latin typeface="Calibri" panose="020F0502020204030204" pitchFamily="34" charset="0"/>
                <a:cs typeface="Calibri" panose="020F0502020204030204" pitchFamily="34" charset="0"/>
              </a:rPr>
              <a:t>nepanaudoti krepšeliai</a:t>
            </a:r>
            <a:r>
              <a:rPr lang="lt-LT" dirty="0">
                <a:highlight>
                  <a:srgbClr val="FFFFFF"/>
                </a:highlight>
                <a:latin typeface="Calibri" panose="020F0502020204030204" pitchFamily="34" charset="0"/>
                <a:cs typeface="Calibri" panose="020F0502020204030204" pitchFamily="34" charset="0"/>
              </a:rPr>
              <a:t> gali būti paskirstyti kitiems projekto partneriams proporcingai tarp daugiausiai panaudojusių</a:t>
            </a:r>
            <a:r>
              <a:rPr lang="en-LT" dirty="0">
                <a:highlight>
                  <a:srgbClr val="FFFFFF"/>
                </a:highlight>
                <a:latin typeface="Calibri" panose="020F0502020204030204" pitchFamily="34" charset="0"/>
                <a:cs typeface="Calibri" panose="020F0502020204030204" pitchFamily="34" charset="0"/>
              </a:rPr>
              <a:t> pateikiant papildomas MPK tyrimų kūrimo anketas pagal </a:t>
            </a:r>
            <a:r>
              <a:rPr lang="lt-LT" dirty="0">
                <a:highlight>
                  <a:srgbClr val="FFFFFF"/>
                </a:highlight>
                <a:latin typeface="Calibri" panose="020F0502020204030204" pitchFamily="34" charset="0"/>
                <a:ea typeface="Calibri" panose="020F0502020204030204" pitchFamily="34" charset="0"/>
                <a:cs typeface="Calibri" panose="020F0502020204030204" pitchFamily="34" charset="0"/>
              </a:rPr>
              <a:t>pretendentų sąrašus.</a:t>
            </a:r>
          </a:p>
          <a:p>
            <a:pPr lvl="0"/>
            <a:endParaRPr lang="lt-LT" dirty="0">
              <a:highlight>
                <a:srgbClr val="FFFFFF"/>
              </a:highlight>
              <a:latin typeface="Calibri" panose="020F0502020204030204" pitchFamily="34" charset="0"/>
              <a:cs typeface="Calibri" panose="020F0502020204030204" pitchFamily="34" charset="0"/>
            </a:endParaRPr>
          </a:p>
          <a:p>
            <a:pPr lvl="0"/>
            <a:r>
              <a:rPr lang="lt-LT" dirty="0">
                <a:highlight>
                  <a:srgbClr val="FFFFFF"/>
                </a:highlight>
                <a:latin typeface="Calibri" panose="020F0502020204030204" pitchFamily="34" charset="0"/>
                <a:cs typeface="Calibri" panose="020F0502020204030204" pitchFamily="34" charset="0"/>
              </a:rPr>
              <a:t>Nesant galimybės paskirstyti nepanaudotus krepšelius nustatyta tvarka, Taryba gali siūlyti formuoti naujas MPK tyrimų komandas.</a:t>
            </a:r>
            <a:endParaRPr lang="en-LT">
              <a:highlight>
                <a:srgbClr val="FFFFFF"/>
              </a:highlight>
              <a:latin typeface="Calibri" panose="020F0502020204030204" pitchFamily="34" charset="0"/>
              <a:cs typeface="Calibri" panose="020F0502020204030204" pitchFamily="34" charset="0"/>
            </a:endParaRPr>
          </a:p>
        </p:txBody>
      </p:sp>
      <p:sp>
        <p:nvSpPr>
          <p:cNvPr id="9" name="Rodyklė: lenkta dešinėn 7">
            <a:extLst>
              <a:ext uri="{FF2B5EF4-FFF2-40B4-BE49-F238E27FC236}">
                <a16:creationId xmlns:a16="http://schemas.microsoft.com/office/drawing/2014/main" id="{8E3E54A0-3148-CD24-0399-9A3BF6D26C39}"/>
              </a:ext>
            </a:extLst>
          </p:cNvPr>
          <p:cNvSpPr/>
          <p:nvPr/>
        </p:nvSpPr>
        <p:spPr>
          <a:xfrm>
            <a:off x="198535" y="3429001"/>
            <a:ext cx="273542" cy="1094402"/>
          </a:xfrm>
          <a:prstGeom prst="curved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solidFill>
                <a:schemeClr val="tx1"/>
              </a:solidFill>
            </a:endParaRPr>
          </a:p>
        </p:txBody>
      </p:sp>
    </p:spTree>
    <p:extLst>
      <p:ext uri="{BB962C8B-B14F-4D97-AF65-F5344CB8AC3E}">
        <p14:creationId xmlns:p14="http://schemas.microsoft.com/office/powerpoint/2010/main" val="303038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ABAB-3DAD-854F-B259-0CA4B9592F41}"/>
              </a:ext>
            </a:extLst>
          </p:cNvPr>
          <p:cNvSpPr>
            <a:spLocks noGrp="1"/>
          </p:cNvSpPr>
          <p:nvPr>
            <p:ph type="ctrTitle"/>
          </p:nvPr>
        </p:nvSpPr>
        <p:spPr>
          <a:xfrm>
            <a:off x="1524000" y="-822959"/>
            <a:ext cx="9144000" cy="1817369"/>
          </a:xfrm>
        </p:spPr>
        <p:txBody>
          <a:bodyPr/>
          <a:lstStyle/>
          <a:p>
            <a:r>
              <a:rPr lang="en-US" sz="2800" dirty="0">
                <a:latin typeface="Calibri" panose="020F0502020204030204" pitchFamily="34" charset="0"/>
                <a:cs typeface="Calibri" panose="020F0502020204030204" pitchFamily="34" charset="0"/>
              </a:rPr>
              <a:t>I </a:t>
            </a:r>
            <a:r>
              <a:rPr lang="en-US" sz="2800" dirty="0" err="1">
                <a:latin typeface="Calibri" panose="020F0502020204030204" pitchFamily="34" charset="0"/>
                <a:cs typeface="Calibri" panose="020F0502020204030204" pitchFamily="34" charset="0"/>
              </a:rPr>
              <a:t>etapas</a:t>
            </a:r>
            <a:r>
              <a:rPr lang="en-US" sz="2800" dirty="0">
                <a:latin typeface="Calibri" panose="020F0502020204030204" pitchFamily="34" charset="0"/>
                <a:cs typeface="Calibri" panose="020F0502020204030204" pitchFamily="34" charset="0"/>
              </a:rPr>
              <a:t> (2025–2026)</a:t>
            </a:r>
            <a:endParaRPr lang="en-LT"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6EDDE32-C0FC-EDB3-3350-45BAD7819CD3}"/>
              </a:ext>
            </a:extLst>
          </p:cNvPr>
          <p:cNvSpPr txBox="1"/>
          <p:nvPr/>
        </p:nvSpPr>
        <p:spPr>
          <a:xfrm>
            <a:off x="2194560" y="1756004"/>
            <a:ext cx="6952297" cy="3128742"/>
          </a:xfrm>
          <a:prstGeom prst="rect">
            <a:avLst/>
          </a:prstGeom>
          <a:noFill/>
        </p:spPr>
        <p:txBody>
          <a:bodyPr wrap="square">
            <a:spAutoFit/>
          </a:bodyPr>
          <a:lstStyle/>
          <a:p>
            <a:pPr>
              <a:lnSpc>
                <a:spcPct val="115000"/>
              </a:lnSpc>
              <a:spcAft>
                <a:spcPts val="800"/>
              </a:spcAft>
              <a:buNone/>
            </a:pPr>
            <a:r>
              <a:rPr lang="en-LT" sz="2400" kern="100" dirty="0">
                <a:effectLst/>
                <a:latin typeface="Calibri" panose="020F0502020204030204" pitchFamily="34" charset="0"/>
                <a:ea typeface="Aptos" panose="020B0004020202020204" pitchFamily="34" charset="0"/>
                <a:cs typeface="Calibri" panose="020F0502020204030204" pitchFamily="34" charset="0"/>
              </a:rPr>
              <a:t>Etapas                                             | Terminas</a:t>
            </a:r>
          </a:p>
          <a:p>
            <a:pPr>
              <a:lnSpc>
                <a:spcPct val="115000"/>
              </a:lnSpc>
              <a:spcAft>
                <a:spcPts val="800"/>
              </a:spcAft>
              <a:buNone/>
            </a:pPr>
            <a:r>
              <a:rPr lang="en-LT" sz="2400" kern="100" dirty="0">
                <a:effectLst/>
                <a:latin typeface="Calibri" panose="020F0502020204030204" pitchFamily="34" charset="0"/>
                <a:ea typeface="Aptos" panose="020B0004020202020204" pitchFamily="34" charset="0"/>
                <a:cs typeface="Calibri" panose="020F0502020204030204" pitchFamily="34" charset="0"/>
              </a:rPr>
              <a:t>-----------------------------------------  | ----------------------</a:t>
            </a:r>
          </a:p>
          <a:p>
            <a:pPr>
              <a:lnSpc>
                <a:spcPct val="115000"/>
              </a:lnSpc>
              <a:spcAft>
                <a:spcPts val="800"/>
              </a:spcAft>
              <a:buNone/>
            </a:pPr>
            <a:r>
              <a:rPr lang="en-LT" sz="2400" kern="100" dirty="0">
                <a:effectLst/>
                <a:latin typeface="Calibri" panose="020F0502020204030204" pitchFamily="34" charset="0"/>
                <a:ea typeface="Aptos" panose="020B0004020202020204" pitchFamily="34" charset="0"/>
                <a:cs typeface="Calibri" panose="020F0502020204030204" pitchFamily="34" charset="0"/>
              </a:rPr>
              <a:t>1. Vadovų ir komandų atranka  </a:t>
            </a:r>
            <a:r>
              <a:rPr lang="en-LT" sz="2400" kern="100" dirty="0">
                <a:latin typeface="Calibri" panose="020F0502020204030204" pitchFamily="34" charset="0"/>
                <a:ea typeface="Aptos" panose="020B0004020202020204" pitchFamily="34" charset="0"/>
                <a:cs typeface="Calibri" panose="020F0502020204030204" pitchFamily="34" charset="0"/>
              </a:rPr>
              <a:t>   </a:t>
            </a:r>
            <a:r>
              <a:rPr lang="en-LT" sz="2400" kern="100" dirty="0">
                <a:effectLst/>
                <a:latin typeface="Calibri" panose="020F0502020204030204" pitchFamily="34" charset="0"/>
                <a:ea typeface="Aptos" panose="020B0004020202020204" pitchFamily="34" charset="0"/>
                <a:cs typeface="Calibri" panose="020F0502020204030204" pitchFamily="34" charset="0"/>
              </a:rPr>
              <a:t>| iki 2025-11-30</a:t>
            </a:r>
          </a:p>
          <a:p>
            <a:pPr>
              <a:lnSpc>
                <a:spcPct val="115000"/>
              </a:lnSpc>
              <a:spcAft>
                <a:spcPts val="800"/>
              </a:spcAft>
              <a:buNone/>
            </a:pPr>
            <a:r>
              <a:rPr lang="en-LT" sz="2400" kern="100" dirty="0">
                <a:effectLst/>
                <a:latin typeface="Calibri" panose="020F0502020204030204" pitchFamily="34" charset="0"/>
                <a:ea typeface="Aptos" panose="020B0004020202020204" pitchFamily="34" charset="0"/>
                <a:cs typeface="Calibri" panose="020F0502020204030204" pitchFamily="34" charset="0"/>
              </a:rPr>
              <a:t>2. Anketų teikimas                           | iki 2025-12-31</a:t>
            </a:r>
          </a:p>
          <a:p>
            <a:pPr>
              <a:lnSpc>
                <a:spcPct val="115000"/>
              </a:lnSpc>
              <a:spcAft>
                <a:spcPts val="800"/>
              </a:spcAft>
              <a:buNone/>
            </a:pPr>
            <a:r>
              <a:rPr lang="en-LT" sz="2400" kern="100" dirty="0">
                <a:effectLst/>
                <a:latin typeface="Calibri" panose="020F0502020204030204" pitchFamily="34" charset="0"/>
                <a:ea typeface="Aptos" panose="020B0004020202020204" pitchFamily="34" charset="0"/>
                <a:cs typeface="Calibri" panose="020F0502020204030204" pitchFamily="34" charset="0"/>
              </a:rPr>
              <a:t>3. Anketų patikra                               | iki 2026-01-30</a:t>
            </a:r>
          </a:p>
          <a:p>
            <a:pPr>
              <a:lnSpc>
                <a:spcPct val="115000"/>
              </a:lnSpc>
              <a:spcAft>
                <a:spcPts val="800"/>
              </a:spcAft>
            </a:pPr>
            <a:r>
              <a:rPr lang="en-LT" sz="2400" kern="100" dirty="0">
                <a:effectLst/>
                <a:latin typeface="Calibri" panose="020F0502020204030204" pitchFamily="34" charset="0"/>
                <a:ea typeface="Aptos" panose="020B0004020202020204" pitchFamily="34" charset="0"/>
                <a:cs typeface="Calibri" panose="020F0502020204030204" pitchFamily="34" charset="0"/>
              </a:rPr>
              <a:t>4. Planų ir biudžetų rengimas           | iki 2026-02-28</a:t>
            </a:r>
          </a:p>
        </p:txBody>
      </p:sp>
    </p:spTree>
    <p:extLst>
      <p:ext uri="{BB962C8B-B14F-4D97-AF65-F5344CB8AC3E}">
        <p14:creationId xmlns:p14="http://schemas.microsoft.com/office/powerpoint/2010/main" val="123220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0BCFB-8D97-4DC7-5F4E-8EE828827E65}"/>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FB1D482C-627A-3EC9-5EA0-BE4D52698071}"/>
              </a:ext>
            </a:extLst>
          </p:cNvPr>
          <p:cNvSpPr txBox="1">
            <a:spLocks/>
          </p:cNvSpPr>
          <p:nvPr/>
        </p:nvSpPr>
        <p:spPr>
          <a:xfrm>
            <a:off x="1524000" y="279400"/>
            <a:ext cx="8947150" cy="8128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Reikalavimai MPK tyrimų vadovams  (1)</a:t>
            </a:r>
          </a:p>
        </p:txBody>
      </p:sp>
      <p:sp>
        <p:nvSpPr>
          <p:cNvPr id="5" name="Pavadinimas 1">
            <a:extLst>
              <a:ext uri="{FF2B5EF4-FFF2-40B4-BE49-F238E27FC236}">
                <a16:creationId xmlns:a16="http://schemas.microsoft.com/office/drawing/2014/main" id="{E2C8A9F7-13FD-2D90-9FBB-AB64B5C52F3C}"/>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E5478129-9344-C8AC-C3D5-62B7F3C371FB}"/>
              </a:ext>
            </a:extLst>
          </p:cNvPr>
          <p:cNvSpPr txBox="1"/>
          <p:nvPr/>
        </p:nvSpPr>
        <p:spPr>
          <a:xfrm>
            <a:off x="386080" y="1272100"/>
            <a:ext cx="11419840" cy="5078313"/>
          </a:xfrm>
          <a:prstGeom prst="rect">
            <a:avLst/>
          </a:prstGeom>
          <a:noFill/>
        </p:spPr>
        <p:txBody>
          <a:bodyPr wrap="square">
            <a:spAutoFit/>
          </a:bodyPr>
          <a:lstStyle/>
          <a:p>
            <a:pPr algn="just"/>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r>
              <a:rPr lang="lt-LT" dirty="0">
                <a:highlight>
                  <a:srgbClr val="FFFFFF"/>
                </a:highlight>
              </a:rPr>
              <a:t>Jauniesiems mokslininkams – </a:t>
            </a:r>
            <a:r>
              <a:rPr lang="lt-LT" b="1" dirty="0">
                <a:highlight>
                  <a:srgbClr val="FFFFFF"/>
                </a:highlight>
              </a:rPr>
              <a:t>būsimiems projektų vadovams </a:t>
            </a:r>
            <a:r>
              <a:rPr lang="lt-LT" dirty="0">
                <a:highlight>
                  <a:srgbClr val="FFFFFF"/>
                </a:highlight>
              </a:rPr>
              <a:t>– PFSA Ministerija nustatė išankstinius reikalavimus, susijusius su laikotarpiu po daktaro laipsnio įgijimo dienos ir (ne)vadovavimu LMT administruojamų priemonių ir (ar) programų projektams: </a:t>
            </a:r>
            <a:endParaRPr lang="lt-LT" b="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just"/>
            <a:endParaRPr lang="lt-LT" b="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285750" indent="-285750" algn="just">
              <a:buFontTx/>
              <a:buChar char="-"/>
            </a:pPr>
            <a:r>
              <a:rPr lang="lt-LT" dirty="0">
                <a:highlight>
                  <a:srgbClr val="FFFFFF"/>
                </a:highlight>
              </a:rPr>
              <a:t>nuo daktaro laipsnio įgijimo dienos iki </a:t>
            </a:r>
            <a:r>
              <a:rPr lang="lt-LT" b="1" dirty="0">
                <a:highlight>
                  <a:srgbClr val="FFFFFF"/>
                </a:highlight>
              </a:rPr>
              <a:t>Partnerio institucijos nustatytos</a:t>
            </a:r>
            <a:r>
              <a:rPr lang="lt-LT" dirty="0">
                <a:highlight>
                  <a:srgbClr val="FFFFFF"/>
                </a:highlight>
              </a:rPr>
              <a:t> pretendavimo į MTEP projekto vadovo poziciją termino paskutinės dienos yra praėję ne daugiau kaip 7 (septyni) metai (į šį laikotarpį neįskaičiuojamos nėštumo ir gimdymo atostogos, tėvystės atostogos ar atostogos vaikui prižiūrėti); </a:t>
            </a:r>
          </a:p>
          <a:p>
            <a:pPr marL="285750" indent="-285750" algn="just">
              <a:buFontTx/>
              <a:buChar char="-"/>
            </a:pPr>
            <a:endParaRPr lang="lt-LT" b="1" dirty="0">
              <a:highlight>
                <a:srgbClr val="FFFFFF"/>
              </a:highlight>
            </a:endParaRPr>
          </a:p>
          <a:p>
            <a:pPr algn="just"/>
            <a:r>
              <a:rPr lang="lt-LT" b="1" dirty="0">
                <a:highlight>
                  <a:srgbClr val="FFFFFF"/>
                </a:highlight>
              </a:rPr>
              <a:t>	LMT papildomai rekomenduoja į šį laikotarpį neįskaičiuoti tyrėjo ilgalaikio nedarbingumo dėl ligos</a:t>
            </a:r>
            <a:r>
              <a:rPr lang="lt-LT" dirty="0">
                <a:highlight>
                  <a:srgbClr val="FFFFFF"/>
                </a:highlight>
              </a:rPr>
              <a:t>; </a:t>
            </a:r>
          </a:p>
          <a:p>
            <a:pPr algn="just"/>
            <a:endParaRPr lang="lt-LT" dirty="0">
              <a:highlight>
                <a:srgbClr val="FFFFFF"/>
              </a:highlight>
            </a:endParaRPr>
          </a:p>
          <a:p>
            <a:pPr algn="just"/>
            <a:endParaRPr lang="lt-LT" dirty="0">
              <a:highlight>
                <a:srgbClr val="FFFFFF"/>
              </a:highlight>
            </a:endParaRPr>
          </a:p>
          <a:p>
            <a:pPr marL="285750" indent="-285750" algn="just">
              <a:buFontTx/>
              <a:buChar char="-"/>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pPr marL="285750" indent="-285750" algn="just">
              <a:buFont typeface="Wingdings" pitchFamily="2" charset="2"/>
              <a:buChar char="Ø"/>
            </a:pPr>
            <a:endParaRPr lang="lt-LT" dirty="0">
              <a:highlight>
                <a:srgbClr val="FFFFFF"/>
              </a:highlight>
              <a:latin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endParaRPr lang="lt-LT"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059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4BA71-C305-AF9C-1E4A-82ED4143FDEC}"/>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9CA36115-3895-3F20-AEE5-1A3F0C08C6EF}"/>
              </a:ext>
            </a:extLst>
          </p:cNvPr>
          <p:cNvSpPr txBox="1">
            <a:spLocks/>
          </p:cNvSpPr>
          <p:nvPr/>
        </p:nvSpPr>
        <p:spPr>
          <a:xfrm>
            <a:off x="1524000" y="279400"/>
            <a:ext cx="8947150" cy="8128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Reikalavimai MPK tyrimų vadovams  (2)</a:t>
            </a:r>
          </a:p>
        </p:txBody>
      </p:sp>
      <p:sp>
        <p:nvSpPr>
          <p:cNvPr id="5" name="Pavadinimas 1">
            <a:extLst>
              <a:ext uri="{FF2B5EF4-FFF2-40B4-BE49-F238E27FC236}">
                <a16:creationId xmlns:a16="http://schemas.microsoft.com/office/drawing/2014/main" id="{0DE3D454-4A0D-406B-13CA-97523576E0CB}"/>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8E8706DB-EE09-BEF2-481A-3AE9EF3EB0A2}"/>
              </a:ext>
            </a:extLst>
          </p:cNvPr>
          <p:cNvSpPr txBox="1"/>
          <p:nvPr/>
        </p:nvSpPr>
        <p:spPr>
          <a:xfrm>
            <a:off x="485081" y="1310200"/>
            <a:ext cx="11419840" cy="4862870"/>
          </a:xfrm>
          <a:prstGeom prst="rect">
            <a:avLst/>
          </a:prstGeom>
          <a:noFill/>
        </p:spPr>
        <p:txBody>
          <a:bodyPr wrap="square">
            <a:spAutoFit/>
          </a:bodyPr>
          <a:lstStyle/>
          <a:p>
            <a:pPr marL="285750" indent="-285750" fontAlgn="base">
              <a:buFontTx/>
              <a:buChar char="-"/>
            </a:pPr>
            <a:r>
              <a:rPr lang="lt-LT" dirty="0">
                <a:highlight>
                  <a:srgbClr val="FFFFFF"/>
                </a:highlight>
              </a:rPr>
              <a:t>iki minėtos </a:t>
            </a:r>
            <a:r>
              <a:rPr lang="lt-LT" b="1" dirty="0">
                <a:highlight>
                  <a:srgbClr val="FFFFFF"/>
                </a:highlight>
              </a:rPr>
              <a:t>Partnerio institucijos nustatytos</a:t>
            </a:r>
            <a:r>
              <a:rPr lang="lt-LT" dirty="0">
                <a:highlight>
                  <a:srgbClr val="FFFFFF"/>
                </a:highlight>
              </a:rPr>
              <a:t> pretendavimo į MTEP projekto vadovo poziciją termino paskutinės dienos neturi būti vadovavęs LMT finansuojamam (finansuotam) </a:t>
            </a:r>
            <a:r>
              <a:rPr lang="lt-LT" b="1" dirty="0">
                <a:highlight>
                  <a:srgbClr val="FFFFFF"/>
                </a:highlight>
              </a:rPr>
              <a:t>mokslo</a:t>
            </a:r>
            <a:r>
              <a:rPr lang="lt-LT" dirty="0">
                <a:highlight>
                  <a:srgbClr val="FFFFFF"/>
                </a:highlight>
              </a:rPr>
              <a:t> projektui, vykdomam (vykdytam) pagal šias priemones ir (ar) programas: </a:t>
            </a:r>
          </a:p>
          <a:p>
            <a:pPr algn="just" fontAlgn="base"/>
            <a:endParaRPr lang="lt-LT" dirty="0">
              <a:highlight>
                <a:srgbClr val="FFFFFF"/>
              </a:highlight>
            </a:endParaRPr>
          </a:p>
          <a:p>
            <a:pPr marL="342900" indent="-342900" algn="just" fontAlgn="base">
              <a:buFont typeface="+mj-lt"/>
              <a:buAutoNum type="arabicPeriod"/>
            </a:pPr>
            <a:r>
              <a:rPr lang="lt-LT" sz="1400" dirty="0"/>
              <a:t>2014–2020 metų ESFI veiksmų programos priemonę 01.2.2-LMT-K-718 „Tiksliniai moksliniai tyrimai sumanios specializacijos srityje“; </a:t>
            </a:r>
          </a:p>
          <a:p>
            <a:pPr marL="342900" indent="-342900" algn="just" fontAlgn="base">
              <a:buFont typeface="+mj-lt"/>
              <a:buAutoNum type="arabicPeriod"/>
            </a:pPr>
            <a:r>
              <a:rPr lang="lt-LT" sz="1400" dirty="0"/>
              <a:t>2014–2020 metų ESFI veiksmų programos priemonę 09.3.3-LMT-K-712 „Mokslininkų, kitų tyrėjų, studentų mokslinės kompetencijos ugdymas per praktinę mokslinę veiklą“, išskyrus studentų mokslinės veiklos skatinimo ir </a:t>
            </a:r>
            <a:r>
              <a:rPr lang="lt-LT" sz="1400" dirty="0" err="1"/>
              <a:t>podoktorantūros</a:t>
            </a:r>
            <a:r>
              <a:rPr lang="lt-LT" sz="1400" dirty="0"/>
              <a:t> stažuočių priemones;  </a:t>
            </a:r>
          </a:p>
          <a:p>
            <a:pPr marL="342900" indent="-342900" algn="just" fontAlgn="base">
              <a:buFont typeface="+mj-lt"/>
              <a:buAutoNum type="arabicPeriod"/>
            </a:pPr>
            <a:r>
              <a:rPr lang="lt-LT" sz="1400" dirty="0"/>
              <a:t>Mokslininkų grupių projektams; </a:t>
            </a:r>
          </a:p>
          <a:p>
            <a:pPr marL="342900" indent="-342900" algn="just" fontAlgn="base">
              <a:buFont typeface="+mj-lt"/>
              <a:buAutoNum type="arabicPeriod"/>
            </a:pPr>
            <a:r>
              <a:rPr lang="lt-LT" sz="1400" dirty="0"/>
              <a:t>Valstybinę lituanistinių tyrimų ir sklaidos 2016–2024 metų programą; </a:t>
            </a:r>
          </a:p>
          <a:p>
            <a:pPr marL="342900" indent="-342900" algn="just" fontAlgn="base">
              <a:buFont typeface="+mj-lt"/>
              <a:buAutoNum type="arabicPeriod"/>
            </a:pPr>
            <a:r>
              <a:rPr lang="lt-LT" sz="1400" dirty="0"/>
              <a:t>Trumpalaikiams tyrimams sveikatos ir švietimo bei ugdymo srityse; </a:t>
            </a:r>
          </a:p>
          <a:p>
            <a:pPr marL="342900" indent="-342900" algn="just" fontAlgn="base">
              <a:buFont typeface="+mj-lt"/>
              <a:buAutoNum type="arabicPeriod"/>
            </a:pPr>
            <a:r>
              <a:rPr lang="lt-LT" sz="1400" dirty="0"/>
              <a:t>Nacionalinės mokslo programos: Gerovės visuomenė, Sveikas senėjimas, </a:t>
            </a:r>
            <a:r>
              <a:rPr lang="lt-LT" sz="1400" dirty="0" err="1"/>
              <a:t>Agro</a:t>
            </a:r>
            <a:r>
              <a:rPr lang="lt-LT" sz="1400" dirty="0"/>
              <a:t>-, miško ir vandens ekosistemų tvarumas, Link ateities technologijų, Modernybė Lietuvoje; </a:t>
            </a:r>
          </a:p>
          <a:p>
            <a:pPr marL="342900" indent="-342900" algn="just" fontAlgn="base">
              <a:buFont typeface="+mj-lt"/>
              <a:buAutoNum type="arabicPeriod"/>
            </a:pPr>
            <a:r>
              <a:rPr lang="lt-LT" sz="1400" dirty="0"/>
              <a:t>Konkursinės prioritetinių mokslinių tyrimų programos: Gerovės visuomenė, Visuomenės atsparumo stiprinimas ir krizių valdymas šiuolaikinių geopolitinių įvykių kontekste; </a:t>
            </a:r>
          </a:p>
          <a:p>
            <a:pPr marL="342900" indent="-342900" algn="just" fontAlgn="base">
              <a:buFont typeface="+mj-lt"/>
              <a:buAutoNum type="arabicPeriod"/>
            </a:pPr>
            <a:r>
              <a:rPr lang="lt-LT" sz="1400" dirty="0"/>
              <a:t>Paskirtinė programa Informacinės technologijos mokslo ir žinių visuomenės plėtrai; </a:t>
            </a:r>
          </a:p>
          <a:p>
            <a:pPr marL="342900" indent="-342900" algn="just" fontAlgn="base">
              <a:buFont typeface="+mj-lt"/>
              <a:buAutoNum type="arabicPeriod"/>
            </a:pPr>
            <a:r>
              <a:rPr lang="lt-LT" sz="1400" dirty="0"/>
              <a:t>Projektams, vykdomiems pagal dvišales ir daugiašales tarptautines sutartis (susitarimus): Lietuvos–Taivano projektai, Baltijos mokslinių tyrimų programa, Lietuvos–Lenkijos projektai; </a:t>
            </a:r>
          </a:p>
          <a:p>
            <a:pPr marL="342900" indent="-342900" algn="just" fontAlgn="base">
              <a:buFont typeface="+mj-lt"/>
              <a:buAutoNum type="arabicPeriod"/>
            </a:pPr>
            <a:r>
              <a:rPr lang="lt-LT" sz="1400" dirty="0"/>
              <a:t>2022–2030 m. plėtros programos valdytojos Lietuvos Respublikos švietimo, mokslo ir sporto ministerijos mokslo plėtros programos pažangos priemonės Nr. 12-001-01-02-01 „Stiprinti inovacijų ekosistemas mokslo centruose“ aprašo 13 priedą įgyvendinamas projektas (</a:t>
            </a:r>
            <a:r>
              <a:rPr lang="lt-LT" sz="1400" b="1" dirty="0"/>
              <a:t>taikoma taikomųjų kompetencijos centrų mokslinės krypties, tematikos vadovams, vadovausiantiems tyrėjų komandoms, ir jų siūlomoms komandoms, vykdysiančioms MTEP projektus pagal atitinkamos Partnerio institucijos vidaus tvarkas</a:t>
            </a:r>
            <a:r>
              <a:rPr lang="lt-LT" sz="1400" dirty="0"/>
              <a:t>). </a:t>
            </a:r>
          </a:p>
        </p:txBody>
      </p:sp>
    </p:spTree>
    <p:extLst>
      <p:ext uri="{BB962C8B-B14F-4D97-AF65-F5344CB8AC3E}">
        <p14:creationId xmlns:p14="http://schemas.microsoft.com/office/powerpoint/2010/main" val="956606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13487-7525-0D20-376B-595A3156FF42}"/>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DDBEA1CB-201A-CB3E-A521-7C1914AA8DD4}"/>
              </a:ext>
            </a:extLst>
          </p:cNvPr>
          <p:cNvSpPr txBox="1">
            <a:spLocks/>
          </p:cNvSpPr>
          <p:nvPr/>
        </p:nvSpPr>
        <p:spPr>
          <a:xfrm>
            <a:off x="1524000" y="279400"/>
            <a:ext cx="8947150" cy="8128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Reikalavimai MPK tyrimų vadovams  (3)</a:t>
            </a:r>
          </a:p>
        </p:txBody>
      </p:sp>
      <p:sp>
        <p:nvSpPr>
          <p:cNvPr id="5" name="Pavadinimas 1">
            <a:extLst>
              <a:ext uri="{FF2B5EF4-FFF2-40B4-BE49-F238E27FC236}">
                <a16:creationId xmlns:a16="http://schemas.microsoft.com/office/drawing/2014/main" id="{590F6976-4BA4-04B7-1C9F-8F4483BC33D7}"/>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48F68554-7AD7-1E5B-091C-CF6B1DDDACF8}"/>
              </a:ext>
            </a:extLst>
          </p:cNvPr>
          <p:cNvSpPr txBox="1"/>
          <p:nvPr/>
        </p:nvSpPr>
        <p:spPr>
          <a:xfrm>
            <a:off x="565150" y="1284800"/>
            <a:ext cx="11419840" cy="4708981"/>
          </a:xfrm>
          <a:prstGeom prst="rect">
            <a:avLst/>
          </a:prstGeom>
          <a:noFill/>
        </p:spPr>
        <p:txBody>
          <a:bodyPr wrap="square">
            <a:spAutoFit/>
          </a:bodyPr>
          <a:lstStyle/>
          <a:p>
            <a:pPr algn="just" fontAlgn="base"/>
            <a:r>
              <a:rPr lang="lt-LT" dirty="0"/>
              <a:t>LMT papildomai nustato, jog MTEP projekto vadovas </a:t>
            </a:r>
            <a:r>
              <a:rPr lang="lt-LT" b="1" dirty="0"/>
              <a:t>privalo turėti</a:t>
            </a:r>
            <a:r>
              <a:rPr lang="lt-LT" dirty="0"/>
              <a:t> pagal Kompetencijų aprašą* </a:t>
            </a:r>
            <a:r>
              <a:rPr lang="lt-LT" b="1" dirty="0"/>
              <a:t>patvirtintam tyrėjui</a:t>
            </a:r>
            <a:r>
              <a:rPr lang="lt-LT" dirty="0"/>
              <a:t> </a:t>
            </a:r>
            <a:r>
              <a:rPr lang="lt-LT" b="1" dirty="0"/>
              <a:t>reikalingas kompetencijas</a:t>
            </a:r>
            <a:r>
              <a:rPr lang="lt-LT" dirty="0"/>
              <a:t>. Kompetencijų apraše yra išvardintos minimalios MTEP veiklų vykdymo, organizavimo, rezultatų sklaidos ir jų poveikio numatymo bei MTEPI ekspertinio vertinimo kompetencijos, kurias turi turėti patvirtintas tyrėjas: </a:t>
            </a:r>
          </a:p>
          <a:p>
            <a:pPr fontAlgn="base"/>
            <a:endParaRPr lang="lt-LT" dirty="0"/>
          </a:p>
          <a:p>
            <a:pPr fontAlgn="base"/>
            <a:r>
              <a:rPr lang="lt-LT" sz="1400" b="1" dirty="0"/>
              <a:t>MTEP veiklų vykdymo:</a:t>
            </a:r>
            <a:r>
              <a:rPr lang="lt-LT" sz="1400" dirty="0"/>
              <a:t> </a:t>
            </a:r>
          </a:p>
          <a:p>
            <a:pPr marL="285750" indent="-285750" fontAlgn="base">
              <a:buFont typeface="Arial" panose="020B0604020202020204" pitchFamily="34" charset="0"/>
              <a:buChar char="•"/>
            </a:pPr>
            <a:r>
              <a:rPr lang="lt-LT" sz="1400" dirty="0"/>
              <a:t>tyrėjų grupėse ar konsultuodamasis su kitais tyrėjais geba atlikti mokslinius tyrimus, kurie plečia žinių ribas ir taip prisideda prie MTEP vykdymo; </a:t>
            </a:r>
          </a:p>
          <a:p>
            <a:pPr marL="285750" indent="-285750" fontAlgn="base">
              <a:buFont typeface="Arial" panose="020B0604020202020204" pitchFamily="34" charset="0"/>
              <a:buChar char="•"/>
            </a:pPr>
            <a:r>
              <a:rPr lang="lt-LT" sz="1400" dirty="0"/>
              <a:t>geba suvokti savo tyrimų rezultatų taikymo galimybes kultūriniame, socialiniame, ekonominiame kontekste; </a:t>
            </a:r>
          </a:p>
          <a:p>
            <a:pPr marL="285750" indent="-285750" fontAlgn="base">
              <a:buFont typeface="Arial" panose="020B0604020202020204" pitchFamily="34" charset="0"/>
              <a:buChar char="•"/>
            </a:pPr>
            <a:r>
              <a:rPr lang="lt-LT" sz="1400" dirty="0"/>
              <a:t>savarankiškai ar padedamas aukštesnių pakopų tyrėjų ar kitų mentorių geba panaudoti savo turimas žinias kritiškai analizuodamas, vertindamas ir apibendrindamas naujas ir sudėtingas idėjas ar galimybes. </a:t>
            </a:r>
          </a:p>
          <a:p>
            <a:pPr fontAlgn="base"/>
            <a:r>
              <a:rPr lang="lt-LT" sz="1400" b="1" dirty="0"/>
              <a:t>MTEP organizavimo:</a:t>
            </a:r>
            <a:r>
              <a:rPr lang="lt-LT" sz="1400" dirty="0"/>
              <a:t> </a:t>
            </a:r>
          </a:p>
          <a:p>
            <a:pPr marL="285750" indent="-285750" fontAlgn="base">
              <a:buFont typeface="Arial" panose="020B0604020202020204" pitchFamily="34" charset="0"/>
              <a:buChar char="•"/>
            </a:pPr>
            <a:r>
              <a:rPr lang="lt-LT" sz="1400" dirty="0"/>
              <a:t>geba rengti ir (ar) dalyvauti nacionalinių ir (ar) tarptautinių mokslinių tyrimų, eksperimentinės plėtros ir (ar) inovacijų, mokslo sklaidos projektuose ir (ar) institucijų vykdomose programose; </a:t>
            </a:r>
          </a:p>
          <a:p>
            <a:pPr marL="285750" indent="-285750" fontAlgn="base">
              <a:buFont typeface="Arial" panose="020B0604020202020204" pitchFamily="34" charset="0"/>
              <a:buChar char="•"/>
            </a:pPr>
            <a:r>
              <a:rPr lang="lt-LT" sz="1400" dirty="0"/>
              <a:t>geba bendradarbiauti su kitais tyrėjais ir dirbti tyrėjų grupėse. </a:t>
            </a:r>
          </a:p>
          <a:p>
            <a:pPr fontAlgn="base"/>
            <a:r>
              <a:rPr lang="lt-LT" sz="1400" b="1" dirty="0"/>
              <a:t>MTEP rezultatų sklaidos ir jų poveikio numatymo:</a:t>
            </a:r>
            <a:r>
              <a:rPr lang="lt-LT" sz="1400" dirty="0"/>
              <a:t> </a:t>
            </a:r>
          </a:p>
          <a:p>
            <a:pPr marL="285750" indent="-285750" fontAlgn="base">
              <a:buFont typeface="Arial" panose="020B0604020202020204" pitchFamily="34" charset="0"/>
              <a:buChar char="•"/>
            </a:pPr>
            <a:r>
              <a:rPr lang="lt-LT" sz="1400" dirty="0"/>
              <a:t>geba paskelbti mokslinių tyrimų rezultatus nacionalinio ir (ar) tarptautinio lygio mokslo publikacijose; </a:t>
            </a:r>
          </a:p>
          <a:p>
            <a:pPr marL="285750" indent="-285750" fontAlgn="base">
              <a:buFont typeface="Arial" panose="020B0604020202020204" pitchFamily="34" charset="0"/>
              <a:buChar char="•"/>
            </a:pPr>
            <a:r>
              <a:rPr lang="lt-LT" sz="1400" dirty="0"/>
              <a:t>geba pristatyti savo mokslinių tyrimų rezultatus mokslo renginiuose. </a:t>
            </a:r>
          </a:p>
          <a:p>
            <a:pPr fontAlgn="base"/>
            <a:r>
              <a:rPr lang="lt-LT" sz="1400" b="1" dirty="0"/>
              <a:t>MTEPI ekspertinio vertinimo:</a:t>
            </a:r>
            <a:r>
              <a:rPr lang="lt-LT" sz="1400" dirty="0"/>
              <a:t> </a:t>
            </a:r>
          </a:p>
          <a:p>
            <a:pPr marL="285750" indent="-285750" fontAlgn="base">
              <a:buFont typeface="Arial" panose="020B0604020202020204" pitchFamily="34" charset="0"/>
              <a:buChar char="•"/>
            </a:pPr>
            <a:r>
              <a:rPr lang="lt-LT" sz="1400" dirty="0"/>
              <a:t>geba dalyvauti mokslinių tyrimų teminiuose tinkluose ir (ar) mokslinėse draugijose, recenzentų ir (ar) ekspertinėse grupėse. </a:t>
            </a:r>
          </a:p>
        </p:txBody>
      </p:sp>
      <p:sp>
        <p:nvSpPr>
          <p:cNvPr id="2" name="TextBox 1">
            <a:extLst>
              <a:ext uri="{FF2B5EF4-FFF2-40B4-BE49-F238E27FC236}">
                <a16:creationId xmlns:a16="http://schemas.microsoft.com/office/drawing/2014/main" id="{2D5844F2-6F48-C749-965E-1A208AD7C0A4}"/>
              </a:ext>
            </a:extLst>
          </p:cNvPr>
          <p:cNvSpPr txBox="1"/>
          <p:nvPr/>
        </p:nvSpPr>
        <p:spPr>
          <a:xfrm>
            <a:off x="565149" y="6105981"/>
            <a:ext cx="11339771" cy="461665"/>
          </a:xfrm>
          <a:prstGeom prst="rect">
            <a:avLst/>
          </a:prstGeom>
          <a:noFill/>
        </p:spPr>
        <p:txBody>
          <a:bodyPr wrap="square" rtlCol="0">
            <a:spAutoFit/>
          </a:bodyPr>
          <a:lstStyle/>
          <a:p>
            <a:pPr algn="just"/>
            <a:r>
              <a:rPr lang="lt-LT" sz="1200" dirty="0"/>
              <a:t>* Lietuvos mokslo tarybos pirmininko 2023 m. birželio 29 d. įsakymas Nr. V-352 „Dėl Mokslo ir studijų institucijų tyrėjų karjeros pakopų privalomų kompetencijų aprašo patvirtinimo“.</a:t>
            </a:r>
            <a:r>
              <a:rPr lang="en-US" sz="1200" dirty="0"/>
              <a:t> </a:t>
            </a:r>
          </a:p>
        </p:txBody>
      </p:sp>
    </p:spTree>
    <p:extLst>
      <p:ext uri="{BB962C8B-B14F-4D97-AF65-F5344CB8AC3E}">
        <p14:creationId xmlns:p14="http://schemas.microsoft.com/office/powerpoint/2010/main" val="3433259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1F02-BDDA-C6B3-3AE9-F44D61707334}"/>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E113F287-1D91-AC28-A03E-A7BE6544D1B4}"/>
              </a:ext>
            </a:extLst>
          </p:cNvPr>
          <p:cNvSpPr txBox="1">
            <a:spLocks/>
          </p:cNvSpPr>
          <p:nvPr/>
        </p:nvSpPr>
        <p:spPr>
          <a:xfrm>
            <a:off x="1524000" y="279400"/>
            <a:ext cx="8947150" cy="8128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tyrimų vadovų atranka</a:t>
            </a:r>
          </a:p>
        </p:txBody>
      </p:sp>
      <p:sp>
        <p:nvSpPr>
          <p:cNvPr id="5" name="Pavadinimas 1">
            <a:extLst>
              <a:ext uri="{FF2B5EF4-FFF2-40B4-BE49-F238E27FC236}">
                <a16:creationId xmlns:a16="http://schemas.microsoft.com/office/drawing/2014/main" id="{F1A0D068-B907-7A2A-30B0-68FBFB07ACC9}"/>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3C3BC90D-2518-C2D0-A892-15F97C60F945}"/>
              </a:ext>
            </a:extLst>
          </p:cNvPr>
          <p:cNvSpPr txBox="1"/>
          <p:nvPr/>
        </p:nvSpPr>
        <p:spPr>
          <a:xfrm>
            <a:off x="386080" y="1272100"/>
            <a:ext cx="11419840" cy="5078313"/>
          </a:xfrm>
          <a:prstGeom prst="rect">
            <a:avLst/>
          </a:prstGeom>
          <a:noFill/>
        </p:spPr>
        <p:txBody>
          <a:bodyPr wrap="square">
            <a:spAutoFit/>
          </a:bodyPr>
          <a:lstStyle/>
          <a:p>
            <a:pPr algn="just" fontAlgn="base"/>
            <a:r>
              <a:rPr lang="lt-LT" dirty="0">
                <a:highlight>
                  <a:srgbClr val="FFFFFF"/>
                </a:highlight>
              </a:rPr>
              <a:t>Partneriai turi užtikrinti atvirą, skaidrią, objektyvią ir profesionalią MPK tyrimams vadovausiančių jaunųjų mokslininkų atranką. Atsižvelgdama į tai, LMT rekomenduoja Partneriams: </a:t>
            </a:r>
          </a:p>
          <a:p>
            <a:pPr algn="just" fontAlgn="base"/>
            <a:endParaRPr lang="lt-LT" dirty="0">
              <a:highlight>
                <a:srgbClr val="FFFFFF"/>
              </a:highlight>
            </a:endParaRPr>
          </a:p>
          <a:p>
            <a:pPr marL="285750" indent="-285750" algn="just" fontAlgn="base">
              <a:buFont typeface="Arial" panose="020B0604020202020204" pitchFamily="34" charset="0"/>
              <a:buChar char="•"/>
            </a:pPr>
            <a:r>
              <a:rPr lang="lt-LT" dirty="0">
                <a:highlight>
                  <a:srgbClr val="FFFFFF"/>
                </a:highlight>
              </a:rPr>
              <a:t>Turėti patvirtintus </a:t>
            </a:r>
            <a:r>
              <a:rPr lang="lt-LT" b="1" dirty="0">
                <a:highlight>
                  <a:srgbClr val="FFFFFF"/>
                </a:highlight>
              </a:rPr>
              <a:t>vidaus teisės aktus</a:t>
            </a:r>
            <a:r>
              <a:rPr lang="lt-LT" dirty="0">
                <a:highlight>
                  <a:srgbClr val="FFFFFF"/>
                </a:highlight>
              </a:rPr>
              <a:t>, reglamentuojančius atrankų skelbimą, vykdymą, pretendentų informavimą ir kitus su atranka susijusius procesus; </a:t>
            </a:r>
          </a:p>
          <a:p>
            <a:pPr marL="285750" indent="-285750" algn="just" fontAlgn="base">
              <a:buFont typeface="Arial" panose="020B0604020202020204" pitchFamily="34" charset="0"/>
              <a:buChar char="•"/>
            </a:pPr>
            <a:r>
              <a:rPr lang="lt-LT" dirty="0">
                <a:highlight>
                  <a:srgbClr val="FFFFFF"/>
                </a:highlight>
              </a:rPr>
              <a:t>Nustatyti </a:t>
            </a:r>
            <a:r>
              <a:rPr lang="lt-LT" b="1" dirty="0">
                <a:highlight>
                  <a:srgbClr val="FFFFFF"/>
                </a:highlight>
              </a:rPr>
              <a:t>objektyvius atrankos kriterijus</a:t>
            </a:r>
            <a:r>
              <a:rPr lang="lt-LT" dirty="0">
                <a:highlight>
                  <a:srgbClr val="FFFFFF"/>
                </a:highlight>
              </a:rPr>
              <a:t>, taikomus pretendentų mokslinei kompetencijai įvertinti; </a:t>
            </a:r>
          </a:p>
          <a:p>
            <a:pPr marL="285750" indent="-285750" algn="just" fontAlgn="base">
              <a:buFont typeface="Arial" panose="020B0604020202020204" pitchFamily="34" charset="0"/>
              <a:buChar char="•"/>
            </a:pPr>
            <a:r>
              <a:rPr lang="lt-LT" dirty="0">
                <a:highlight>
                  <a:srgbClr val="FFFFFF"/>
                </a:highlight>
              </a:rPr>
              <a:t>Sudaryti visiems pretendentams </a:t>
            </a:r>
            <a:r>
              <a:rPr lang="lt-LT" b="1" dirty="0">
                <a:highlight>
                  <a:srgbClr val="FFFFFF"/>
                </a:highlight>
              </a:rPr>
              <a:t>vienodas galimybes</a:t>
            </a:r>
            <a:r>
              <a:rPr lang="lt-LT" dirty="0">
                <a:highlight>
                  <a:srgbClr val="FFFFFF"/>
                </a:highlight>
              </a:rPr>
              <a:t> dalyvauti atrankose;</a:t>
            </a:r>
          </a:p>
          <a:p>
            <a:pPr marL="285750" indent="-285750" algn="just" fontAlgn="base">
              <a:buFont typeface="Arial" panose="020B0604020202020204" pitchFamily="34" charset="0"/>
              <a:buChar char="•"/>
            </a:pPr>
            <a:r>
              <a:rPr lang="lt-LT" b="1" dirty="0">
                <a:highlight>
                  <a:srgbClr val="FFFFFF"/>
                </a:highlight>
              </a:rPr>
              <a:t>Skelbti</a:t>
            </a:r>
            <a:r>
              <a:rPr lang="lt-LT" dirty="0">
                <a:highlight>
                  <a:srgbClr val="FFFFFF"/>
                </a:highlight>
              </a:rPr>
              <a:t> informaciją apie laisvas MPK tyrimų vadovų pozicijas </a:t>
            </a:r>
            <a:r>
              <a:rPr lang="lt-LT" b="1" dirty="0">
                <a:highlight>
                  <a:srgbClr val="FFFFFF"/>
                </a:highlight>
              </a:rPr>
              <a:t>viešai</a:t>
            </a:r>
            <a:r>
              <a:rPr lang="lt-LT" dirty="0">
                <a:highlight>
                  <a:srgbClr val="FFFFFF"/>
                </a:highlight>
              </a:rPr>
              <a:t>, kuo platesnę tarptautinės akademinės bendruomenės auditoriją pasiekiančiuose tinkluose, pavyzdžiui, EURAXESS (</a:t>
            </a:r>
            <a:r>
              <a:rPr lang="lt-LT" u="sng" dirty="0">
                <a:highlight>
                  <a:srgbClr val="FFFFFF"/>
                </a:highlight>
                <a:hlinkClick r:id="rId4"/>
              </a:rPr>
              <a:t>https://euraxess.ec.europa.eu/jobs</a:t>
            </a:r>
            <a:r>
              <a:rPr lang="lt-LT" dirty="0">
                <a:highlight>
                  <a:srgbClr val="FFFFFF"/>
                </a:highlight>
              </a:rPr>
              <a:t>), ir Partnerių institucinėse socialinių tinklų paskyrose, pavyzdžiui, </a:t>
            </a:r>
            <a:r>
              <a:rPr lang="lt-LT" dirty="0" err="1">
                <a:highlight>
                  <a:srgbClr val="FFFFFF"/>
                </a:highlight>
              </a:rPr>
              <a:t>LinkedIn</a:t>
            </a:r>
            <a:r>
              <a:rPr lang="lt-LT" dirty="0">
                <a:highlight>
                  <a:srgbClr val="FFFFFF"/>
                </a:highlight>
              </a:rPr>
              <a:t>, Facebook ir kt.; </a:t>
            </a:r>
          </a:p>
          <a:p>
            <a:pPr marL="285750" indent="-285750" algn="just" fontAlgn="base">
              <a:buFont typeface="Arial" panose="020B0604020202020204" pitchFamily="34" charset="0"/>
              <a:buChar char="•"/>
            </a:pPr>
            <a:r>
              <a:rPr lang="lt-LT" dirty="0">
                <a:highlight>
                  <a:srgbClr val="FFFFFF"/>
                </a:highlight>
              </a:rPr>
              <a:t>Pretenduojant į laisvas MPK tyrimų vadovų pozicijas </a:t>
            </a:r>
            <a:r>
              <a:rPr lang="lt-LT" b="1" dirty="0">
                <a:highlight>
                  <a:srgbClr val="FFFFFF"/>
                </a:highlight>
              </a:rPr>
              <a:t>skatinti naudoti funkcinį</a:t>
            </a:r>
            <a:r>
              <a:rPr lang="lt-LT" dirty="0">
                <a:highlight>
                  <a:srgbClr val="FFFFFF"/>
                </a:highlight>
              </a:rPr>
              <a:t> (įgūdžiais grįstą; naratyvinį) </a:t>
            </a:r>
            <a:r>
              <a:rPr lang="lt-LT" b="1" dirty="0">
                <a:highlight>
                  <a:srgbClr val="FFFFFF"/>
                </a:highlight>
              </a:rPr>
              <a:t>gyvenimo aprašymą</a:t>
            </a:r>
            <a:r>
              <a:rPr lang="lt-LT" dirty="0">
                <a:highlight>
                  <a:srgbClr val="FFFFFF"/>
                </a:highlight>
              </a:rPr>
              <a:t> (angl. </a:t>
            </a:r>
            <a:r>
              <a:rPr lang="lt-LT" i="1" dirty="0" err="1">
                <a:highlight>
                  <a:srgbClr val="FFFFFF"/>
                </a:highlight>
              </a:rPr>
              <a:t>narrative</a:t>
            </a:r>
            <a:r>
              <a:rPr lang="lt-LT" i="1" dirty="0">
                <a:highlight>
                  <a:srgbClr val="FFFFFF"/>
                </a:highlight>
              </a:rPr>
              <a:t> CV</a:t>
            </a:r>
            <a:r>
              <a:rPr lang="lt-LT" dirty="0">
                <a:highlight>
                  <a:srgbClr val="FFFFFF"/>
                </a:highlight>
              </a:rPr>
              <a:t>), kuriame nurodoma informacija leidžianti kokybiškai įvertinti numatomo MPK tyrimo vadovo indėlį plėtojant mokslinį pažinimą, kuriant mokslinei bendruomenei reikšmingus mokslinius rezultatus bei jo sukurtų rezultatų poveikį, vertinant pastarąjį taip, kaip jis suprantamas DORA (angl. </a:t>
            </a:r>
            <a:r>
              <a:rPr lang="lt-LT" i="1" dirty="0" err="1">
                <a:highlight>
                  <a:srgbClr val="FFFFFF"/>
                </a:highlight>
              </a:rPr>
              <a:t>The</a:t>
            </a:r>
            <a:r>
              <a:rPr lang="lt-LT" i="1" dirty="0">
                <a:highlight>
                  <a:srgbClr val="FFFFFF"/>
                </a:highlight>
              </a:rPr>
              <a:t> </a:t>
            </a:r>
            <a:r>
              <a:rPr lang="lt-LT" i="1" dirty="0" err="1">
                <a:highlight>
                  <a:srgbClr val="FFFFFF"/>
                </a:highlight>
              </a:rPr>
              <a:t>Declaration</a:t>
            </a:r>
            <a:r>
              <a:rPr lang="lt-LT" i="1" dirty="0">
                <a:highlight>
                  <a:srgbClr val="FFFFFF"/>
                </a:highlight>
              </a:rPr>
              <a:t> </a:t>
            </a:r>
            <a:r>
              <a:rPr lang="lt-LT" i="1" dirty="0" err="1">
                <a:highlight>
                  <a:srgbClr val="FFFFFF"/>
                </a:highlight>
              </a:rPr>
              <a:t>on</a:t>
            </a:r>
            <a:r>
              <a:rPr lang="lt-LT" i="1" dirty="0">
                <a:highlight>
                  <a:srgbClr val="FFFFFF"/>
                </a:highlight>
              </a:rPr>
              <a:t> </a:t>
            </a:r>
            <a:r>
              <a:rPr lang="lt-LT" i="1" dirty="0" err="1">
                <a:highlight>
                  <a:srgbClr val="FFFFFF"/>
                </a:highlight>
              </a:rPr>
              <a:t>Research</a:t>
            </a:r>
            <a:r>
              <a:rPr lang="lt-LT" i="1" dirty="0">
                <a:highlight>
                  <a:srgbClr val="FFFFFF"/>
                </a:highlight>
              </a:rPr>
              <a:t> </a:t>
            </a:r>
            <a:r>
              <a:rPr lang="lt-LT" i="1" dirty="0" err="1">
                <a:highlight>
                  <a:srgbClr val="FFFFFF"/>
                </a:highlight>
              </a:rPr>
              <a:t>Assessment</a:t>
            </a:r>
            <a:r>
              <a:rPr lang="lt-LT" dirty="0">
                <a:highlight>
                  <a:srgbClr val="FFFFFF"/>
                </a:highlight>
              </a:rPr>
              <a:t>, </a:t>
            </a:r>
            <a:r>
              <a:rPr lang="lt-LT" u="sng" dirty="0">
                <a:highlight>
                  <a:srgbClr val="FFFFFF"/>
                </a:highlight>
                <a:hlinkClick r:id="rId5"/>
              </a:rPr>
              <a:t>https://sfdora.org/about-dora</a:t>
            </a:r>
            <a:r>
              <a:rPr lang="lt-LT" dirty="0">
                <a:highlight>
                  <a:srgbClr val="FFFFFF"/>
                </a:highlight>
              </a:rPr>
              <a:t>). Tikslinga taip pat naudoti </a:t>
            </a:r>
            <a:r>
              <a:rPr lang="lt-LT" i="1" dirty="0">
                <a:highlight>
                  <a:srgbClr val="FFFFFF"/>
                </a:highlight>
              </a:rPr>
              <a:t>„</a:t>
            </a:r>
            <a:r>
              <a:rPr lang="lt-LT" i="1" dirty="0" err="1">
                <a:highlight>
                  <a:srgbClr val="FFFFFF"/>
                </a:highlight>
              </a:rPr>
              <a:t>Resume</a:t>
            </a:r>
            <a:r>
              <a:rPr lang="lt-LT" i="1" dirty="0">
                <a:highlight>
                  <a:srgbClr val="FFFFFF"/>
                </a:highlight>
              </a:rPr>
              <a:t> </a:t>
            </a:r>
            <a:r>
              <a:rPr lang="lt-LT" i="1" dirty="0" err="1">
                <a:highlight>
                  <a:srgbClr val="FFFFFF"/>
                </a:highlight>
              </a:rPr>
              <a:t>for</a:t>
            </a:r>
            <a:r>
              <a:rPr lang="lt-LT" i="1" dirty="0">
                <a:highlight>
                  <a:srgbClr val="FFFFFF"/>
                </a:highlight>
              </a:rPr>
              <a:t> </a:t>
            </a:r>
            <a:r>
              <a:rPr lang="lt-LT" i="1" dirty="0" err="1">
                <a:highlight>
                  <a:srgbClr val="FFFFFF"/>
                </a:highlight>
              </a:rPr>
              <a:t>Research</a:t>
            </a:r>
            <a:r>
              <a:rPr lang="lt-LT" i="1" dirty="0">
                <a:highlight>
                  <a:srgbClr val="FFFFFF"/>
                </a:highlight>
              </a:rPr>
              <a:t> </a:t>
            </a:r>
            <a:r>
              <a:rPr lang="lt-LT" i="1" dirty="0" err="1">
                <a:highlight>
                  <a:srgbClr val="FFFFFF"/>
                </a:highlight>
              </a:rPr>
              <a:t>and</a:t>
            </a:r>
            <a:r>
              <a:rPr lang="lt-LT" i="1" dirty="0">
                <a:highlight>
                  <a:srgbClr val="FFFFFF"/>
                </a:highlight>
              </a:rPr>
              <a:t> </a:t>
            </a:r>
            <a:r>
              <a:rPr lang="lt-LT" i="1" dirty="0" err="1">
                <a:highlight>
                  <a:srgbClr val="FFFFFF"/>
                </a:highlight>
              </a:rPr>
              <a:t>Innovation</a:t>
            </a:r>
            <a:r>
              <a:rPr lang="lt-LT" i="1" dirty="0">
                <a:highlight>
                  <a:srgbClr val="FFFFFF"/>
                </a:highlight>
              </a:rPr>
              <a:t>”</a:t>
            </a:r>
            <a:r>
              <a:rPr lang="lt-LT" dirty="0">
                <a:highlight>
                  <a:srgbClr val="FFFFFF"/>
                </a:highlight>
              </a:rPr>
              <a:t> (R4RI) formatą, siekiant struktūriškai aprašyti numatomo MPK tyrimo vadovo pasiekimus. </a:t>
            </a:r>
          </a:p>
        </p:txBody>
      </p:sp>
    </p:spTree>
    <p:extLst>
      <p:ext uri="{BB962C8B-B14F-4D97-AF65-F5344CB8AC3E}">
        <p14:creationId xmlns:p14="http://schemas.microsoft.com/office/powerpoint/2010/main" val="1347706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F4B47-5D62-49D3-6E01-B80C52DE27C5}"/>
            </a:ext>
          </a:extLst>
        </p:cNvPr>
        <p:cNvGrpSpPr/>
        <p:nvPr/>
      </p:nvGrpSpPr>
      <p:grpSpPr>
        <a:xfrm>
          <a:off x="0" y="0"/>
          <a:ext cx="0" cy="0"/>
          <a:chOff x="0" y="0"/>
          <a:chExt cx="0" cy="0"/>
        </a:xfrm>
      </p:grpSpPr>
      <p:sp>
        <p:nvSpPr>
          <p:cNvPr id="3" name="Pavadinimas 1">
            <a:extLst>
              <a:ext uri="{FF2B5EF4-FFF2-40B4-BE49-F238E27FC236}">
                <a16:creationId xmlns:a16="http://schemas.microsoft.com/office/drawing/2014/main" id="{58D1FCFD-19E0-59FE-0E98-F21D6DBB6019}"/>
              </a:ext>
            </a:extLst>
          </p:cNvPr>
          <p:cNvSpPr txBox="1">
            <a:spLocks/>
          </p:cNvSpPr>
          <p:nvPr/>
        </p:nvSpPr>
        <p:spPr>
          <a:xfrm>
            <a:off x="1524000" y="279400"/>
            <a:ext cx="8947150" cy="8128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MPK tyrimų komandų formavimas</a:t>
            </a:r>
          </a:p>
        </p:txBody>
      </p:sp>
      <p:sp>
        <p:nvSpPr>
          <p:cNvPr id="5" name="Pavadinimas 1">
            <a:extLst>
              <a:ext uri="{FF2B5EF4-FFF2-40B4-BE49-F238E27FC236}">
                <a16:creationId xmlns:a16="http://schemas.microsoft.com/office/drawing/2014/main" id="{2502462D-563C-8543-F5EB-094F246B1A25}"/>
              </a:ext>
            </a:extLst>
          </p:cNvPr>
          <p:cNvSpPr>
            <a:spLocks noGrp="1"/>
          </p:cNvSpPr>
          <p:nvPr>
            <p:ph type="ctrTitle"/>
          </p:nvPr>
        </p:nvSpPr>
        <p:spPr>
          <a:xfrm>
            <a:off x="485081" y="1397000"/>
            <a:ext cx="11419840" cy="2113279"/>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6" name="TextBox 5">
            <a:extLst>
              <a:ext uri="{FF2B5EF4-FFF2-40B4-BE49-F238E27FC236}">
                <a16:creationId xmlns:a16="http://schemas.microsoft.com/office/drawing/2014/main" id="{A5A125F4-2202-315A-698E-BC7BCCCBCD00}"/>
              </a:ext>
            </a:extLst>
          </p:cNvPr>
          <p:cNvSpPr txBox="1"/>
          <p:nvPr/>
        </p:nvSpPr>
        <p:spPr>
          <a:xfrm>
            <a:off x="386080" y="1272100"/>
            <a:ext cx="11419840" cy="3139321"/>
          </a:xfrm>
          <a:prstGeom prst="rect">
            <a:avLst/>
          </a:prstGeom>
          <a:noFill/>
        </p:spPr>
        <p:txBody>
          <a:bodyPr wrap="square">
            <a:spAutoFit/>
          </a:bodyPr>
          <a:lstStyle/>
          <a:p>
            <a:pPr algn="just" fontAlgn="base"/>
            <a:r>
              <a:rPr lang="lt-LT" dirty="0">
                <a:highlight>
                  <a:srgbClr val="FFFFFF"/>
                </a:highlight>
              </a:rPr>
              <a:t>MPK siekiama sudaryti galimybes jauniesiems mokslininkams suburti ir įveiklinti pirmąsias savo vadovaujamas tyrėjų komandas, taip pat kartu ugdyti ir dar daktaro laipsnio neturinčių jaunųjų tyrėjų kompetencijas, dalijantis ir užsienio patirtimi. </a:t>
            </a:r>
          </a:p>
          <a:p>
            <a:pPr algn="just" fontAlgn="base"/>
            <a:endParaRPr lang="lt-LT" dirty="0">
              <a:highlight>
                <a:srgbClr val="FFFFFF"/>
              </a:highlight>
            </a:endParaRPr>
          </a:p>
          <a:p>
            <a:pPr algn="just" fontAlgn="base"/>
            <a:r>
              <a:rPr lang="lt-LT" dirty="0">
                <a:highlight>
                  <a:srgbClr val="FFFFFF"/>
                </a:highlight>
              </a:rPr>
              <a:t>Atsižvelgiant į tai, Partneris turi užtikrinti, kad MPK tyrimo komandą sudarytų:</a:t>
            </a:r>
          </a:p>
          <a:p>
            <a:pPr algn="just" fontAlgn="base"/>
            <a:r>
              <a:rPr lang="lt-LT" dirty="0">
                <a:highlight>
                  <a:srgbClr val="FFFFFF"/>
                </a:highlight>
              </a:rPr>
              <a:t> </a:t>
            </a:r>
          </a:p>
          <a:p>
            <a:pPr marL="285750" indent="-285750" algn="just" fontAlgn="base">
              <a:buFont typeface="Arial" panose="020B0604020202020204" pitchFamily="34" charset="0"/>
              <a:buChar char="•"/>
            </a:pPr>
            <a:r>
              <a:rPr lang="lt-LT" dirty="0">
                <a:highlight>
                  <a:srgbClr val="FFFFFF"/>
                </a:highlight>
              </a:rPr>
              <a:t>ne mažiau kaip vienas </a:t>
            </a:r>
            <a:r>
              <a:rPr lang="lt-LT" b="1" dirty="0">
                <a:highlight>
                  <a:srgbClr val="FFFFFF"/>
                </a:highlight>
              </a:rPr>
              <a:t>pirmosios, antrosios studijų pakopos ar vientisųjų studijų studentas</a:t>
            </a:r>
            <a:r>
              <a:rPr lang="lt-LT" dirty="0">
                <a:highlight>
                  <a:srgbClr val="FFFFFF"/>
                </a:highlight>
              </a:rPr>
              <a:t>; </a:t>
            </a:r>
          </a:p>
          <a:p>
            <a:pPr marL="285750" indent="-285750" algn="just" fontAlgn="base">
              <a:buFont typeface="Arial" panose="020B0604020202020204" pitchFamily="34" charset="0"/>
              <a:buChar char="•"/>
            </a:pPr>
            <a:r>
              <a:rPr lang="lt-LT" dirty="0">
                <a:highlight>
                  <a:srgbClr val="FFFFFF"/>
                </a:highlight>
              </a:rPr>
              <a:t>ne mažiau kaip vienas </a:t>
            </a:r>
            <a:r>
              <a:rPr lang="lt-LT" b="1" dirty="0">
                <a:highlight>
                  <a:srgbClr val="FFFFFF"/>
                </a:highlight>
              </a:rPr>
              <a:t>trečiosios studijų pakopos studentas arba </a:t>
            </a:r>
            <a:r>
              <a:rPr lang="lt-LT" b="1" dirty="0" err="1">
                <a:highlight>
                  <a:srgbClr val="FFFFFF"/>
                </a:highlight>
              </a:rPr>
              <a:t>podoktorantūros</a:t>
            </a:r>
            <a:r>
              <a:rPr lang="lt-LT" b="1" dirty="0">
                <a:highlight>
                  <a:srgbClr val="FFFFFF"/>
                </a:highlight>
              </a:rPr>
              <a:t> stažuotojas;</a:t>
            </a:r>
            <a:endParaRPr lang="lt-LT" dirty="0">
              <a:highlight>
                <a:srgbClr val="FFFFFF"/>
              </a:highlight>
            </a:endParaRPr>
          </a:p>
          <a:p>
            <a:pPr marL="285750" indent="-285750" algn="just" fontAlgn="base">
              <a:buFont typeface="Arial" panose="020B0604020202020204" pitchFamily="34" charset="0"/>
              <a:buChar char="•"/>
            </a:pPr>
            <a:r>
              <a:rPr lang="lt-LT" dirty="0">
                <a:highlight>
                  <a:srgbClr val="FFFFFF"/>
                </a:highlight>
              </a:rPr>
              <a:t>ne daugiau kaip vienas </a:t>
            </a:r>
            <a:r>
              <a:rPr lang="lt-LT" b="1" dirty="0">
                <a:highlight>
                  <a:srgbClr val="FFFFFF"/>
                </a:highlight>
              </a:rPr>
              <a:t>mokslo darbuotojui</a:t>
            </a:r>
            <a:r>
              <a:rPr lang="lt-LT" dirty="0">
                <a:highlight>
                  <a:srgbClr val="FFFFFF"/>
                </a:highlight>
              </a:rPr>
              <a:t> keliamus reikalavimus atitinkantis mokslininkas (netaikoma MTEP projekto vadovui); </a:t>
            </a:r>
          </a:p>
          <a:p>
            <a:pPr marL="285750" indent="-285750" algn="just" fontAlgn="base">
              <a:buFont typeface="Arial" panose="020B0604020202020204" pitchFamily="34" charset="0"/>
              <a:buChar char="•"/>
            </a:pPr>
            <a:r>
              <a:rPr lang="lt-LT" dirty="0">
                <a:highlight>
                  <a:srgbClr val="FFFFFF"/>
                </a:highlight>
              </a:rPr>
              <a:t>ne mažiau kaip du </a:t>
            </a:r>
            <a:r>
              <a:rPr lang="lt-LT" b="1" dirty="0">
                <a:highlight>
                  <a:srgbClr val="FFFFFF"/>
                </a:highlight>
              </a:rPr>
              <a:t>tyrėjai iš užsienio</a:t>
            </a:r>
            <a:r>
              <a:rPr lang="lt-LT" dirty="0">
                <a:highlight>
                  <a:srgbClr val="FFFFFF"/>
                </a:highlight>
              </a:rPr>
              <a:t> mokslo ir studijų institucijų ar verslo įmonių. </a:t>
            </a:r>
          </a:p>
        </p:txBody>
      </p:sp>
      <p:sp>
        <p:nvSpPr>
          <p:cNvPr id="2" name="TextBox 1">
            <a:extLst>
              <a:ext uri="{FF2B5EF4-FFF2-40B4-BE49-F238E27FC236}">
                <a16:creationId xmlns:a16="http://schemas.microsoft.com/office/drawing/2014/main" id="{94A60436-3231-4DEF-310E-7D58A65C459E}"/>
              </a:ext>
            </a:extLst>
          </p:cNvPr>
          <p:cNvSpPr txBox="1"/>
          <p:nvPr/>
        </p:nvSpPr>
        <p:spPr>
          <a:xfrm>
            <a:off x="1822405" y="4725466"/>
            <a:ext cx="9514875" cy="923330"/>
          </a:xfrm>
          <a:prstGeom prst="rect">
            <a:avLst/>
          </a:prstGeom>
          <a:noFill/>
        </p:spPr>
        <p:txBody>
          <a:bodyPr wrap="square" rtlCol="0">
            <a:spAutoFit/>
          </a:bodyPr>
          <a:lstStyle/>
          <a:p>
            <a:pPr algn="just" fontAlgn="base"/>
            <a:r>
              <a:rPr lang="lt-LT" dirty="0">
                <a:highlight>
                  <a:srgbClr val="FFFFFF"/>
                </a:highlight>
              </a:rPr>
              <a:t>MPK tyrimo vadovas ir jo vadovaujamos MPK tyrimo komandos nariai turi būti įdarbinti Partnerio institucijoje MPK tyrimo veiklų įgyvendinimo laikotarpiu. </a:t>
            </a:r>
            <a:r>
              <a:rPr lang="lt-LT" b="1" dirty="0">
                <a:highlight>
                  <a:srgbClr val="FFFFFF"/>
                </a:highlight>
              </a:rPr>
              <a:t>MPK tyrimo vadovas</a:t>
            </a:r>
            <a:r>
              <a:rPr lang="lt-LT" dirty="0">
                <a:highlight>
                  <a:srgbClr val="FFFFFF"/>
                </a:highlight>
              </a:rPr>
              <a:t> visą MPK tyrimo veiklų įgyvendinimo laikotarpį </a:t>
            </a:r>
            <a:r>
              <a:rPr lang="lt-LT" b="1" dirty="0">
                <a:highlight>
                  <a:srgbClr val="FFFFFF"/>
                </a:highlight>
              </a:rPr>
              <a:t>turi dirbti pilnu krūviu, </a:t>
            </a:r>
            <a:r>
              <a:rPr lang="lt-LT" b="1" dirty="0" err="1">
                <a:highlight>
                  <a:srgbClr val="FFFFFF"/>
                </a:highlight>
              </a:rPr>
              <a:t>t</a:t>
            </a:r>
            <a:r>
              <a:rPr lang="lt-LT" b="1" dirty="0">
                <a:highlight>
                  <a:srgbClr val="FFFFFF"/>
                </a:highlight>
              </a:rPr>
              <a:t>. y., 40 val. darbo valandų per savaitę</a:t>
            </a:r>
            <a:r>
              <a:rPr lang="lt-LT" dirty="0">
                <a:highlight>
                  <a:srgbClr val="FFFFFF"/>
                </a:highlight>
              </a:rPr>
              <a:t>. </a:t>
            </a:r>
          </a:p>
        </p:txBody>
      </p:sp>
      <p:sp>
        <p:nvSpPr>
          <p:cNvPr id="7" name="TextBox 6">
            <a:extLst>
              <a:ext uri="{FF2B5EF4-FFF2-40B4-BE49-F238E27FC236}">
                <a16:creationId xmlns:a16="http://schemas.microsoft.com/office/drawing/2014/main" id="{630B65DF-BC28-32CC-E058-DB031C572F47}"/>
              </a:ext>
            </a:extLst>
          </p:cNvPr>
          <p:cNvSpPr txBox="1"/>
          <p:nvPr/>
        </p:nvSpPr>
        <p:spPr>
          <a:xfrm>
            <a:off x="1055078" y="4633133"/>
            <a:ext cx="468922" cy="1107996"/>
          </a:xfrm>
          <a:prstGeom prst="rect">
            <a:avLst/>
          </a:prstGeom>
          <a:noFill/>
        </p:spPr>
        <p:txBody>
          <a:bodyPr wrap="square">
            <a:spAutoFit/>
          </a:bodyPr>
          <a:lstStyle/>
          <a:p>
            <a:r>
              <a:rPr lang="lt-LT" sz="6600" b="1" dirty="0">
                <a:solidFill>
                  <a:srgbClr val="FF0000"/>
                </a:solidFill>
                <a:highlight>
                  <a:srgbClr val="FFFFFF"/>
                </a:highlight>
                <a:latin typeface="Calibri" panose="020F0502020204030204" pitchFamily="34" charset="0"/>
                <a:cs typeface="Calibri" panose="020F0502020204030204" pitchFamily="34" charset="0"/>
              </a:rPr>
              <a:t>!</a:t>
            </a:r>
            <a:endParaRPr lang="en-US" sz="6600" dirty="0"/>
          </a:p>
        </p:txBody>
      </p:sp>
    </p:spTree>
    <p:extLst>
      <p:ext uri="{BB962C8B-B14F-4D97-AF65-F5344CB8AC3E}">
        <p14:creationId xmlns:p14="http://schemas.microsoft.com/office/powerpoint/2010/main" val="3475221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a:extLst>
              <a:ext uri="{FF2B5EF4-FFF2-40B4-BE49-F238E27FC236}">
                <a16:creationId xmlns:a16="http://schemas.microsoft.com/office/drawing/2014/main" id="{83ADF319-A432-B083-A08E-1C875EA6C607}"/>
              </a:ext>
            </a:extLst>
          </p:cNvPr>
          <p:cNvSpPr txBox="1">
            <a:spLocks/>
          </p:cNvSpPr>
          <p:nvPr/>
        </p:nvSpPr>
        <p:spPr>
          <a:xfrm>
            <a:off x="-3010163" y="-1053223"/>
            <a:ext cx="10107652" cy="245022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2800" dirty="0">
                <a:latin typeface="Calibri" panose="020F0502020204030204" pitchFamily="34" charset="0"/>
                <a:ea typeface="Calibri" panose="020F0502020204030204" pitchFamily="34" charset="0"/>
                <a:cs typeface="Calibri" panose="020F0502020204030204" pitchFamily="34" charset="0"/>
              </a:rPr>
              <a:t>Susisiekite konsultacijai:</a:t>
            </a:r>
            <a:endParaRPr lang="lt-LT" sz="3000" dirty="0">
              <a:latin typeface="Calibri" panose="020F0502020204030204" pitchFamily="34" charset="0"/>
              <a:ea typeface="Calibri" panose="020F0502020204030204" pitchFamily="34" charset="0"/>
              <a:cs typeface="Calibri" panose="020F0502020204030204" pitchFamily="34" charset="0"/>
            </a:endParaRPr>
          </a:p>
        </p:txBody>
      </p:sp>
      <p:sp>
        <p:nvSpPr>
          <p:cNvPr id="5" name="Pavadinimas 1">
            <a:extLst>
              <a:ext uri="{FF2B5EF4-FFF2-40B4-BE49-F238E27FC236}">
                <a16:creationId xmlns:a16="http://schemas.microsoft.com/office/drawing/2014/main" id="{78E92FBF-5A6D-CD42-AD80-9EA3114E7A50}"/>
              </a:ext>
            </a:extLst>
          </p:cNvPr>
          <p:cNvSpPr>
            <a:spLocks noGrp="1"/>
          </p:cNvSpPr>
          <p:nvPr>
            <p:ph type="ctrTitle"/>
          </p:nvPr>
        </p:nvSpPr>
        <p:spPr>
          <a:xfrm>
            <a:off x="485081" y="1397000"/>
            <a:ext cx="11419840" cy="707887"/>
          </a:xfrm>
        </p:spPr>
        <p:txBody>
          <a:bodyPr/>
          <a:lstStyle/>
          <a:p>
            <a:pPr algn="l">
              <a:lnSpc>
                <a:spcPct val="150000"/>
              </a:lnSpc>
            </a:pPr>
            <a:br>
              <a:rPr lang="lt-LT" sz="2000" i="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hlinkClick r:id="rId3"/>
              </a:rPr>
            </a:br>
            <a:br>
              <a:rPr lang="lt-LT" sz="2000" dirty="0">
                <a:effectLst/>
                <a:latin typeface="Calibri" panose="020F0502020204030204" pitchFamily="34" charset="0"/>
                <a:ea typeface="Calibri" panose="020F0502020204030204" pitchFamily="34" charset="0"/>
                <a:cs typeface="Calibri" panose="020F0502020204030204" pitchFamily="34" charset="0"/>
              </a:rPr>
            </a:br>
            <a:br>
              <a:rPr lang="lt-LT" sz="2000" i="1" dirty="0">
                <a:solidFill>
                  <a:schemeClr val="accent1">
                    <a:lumMod val="75000"/>
                  </a:schemeClr>
                </a:solidFill>
              </a:rPr>
            </a:br>
            <a:endParaRPr lang="lt-LT" sz="2000" i="1" dirty="0">
              <a:solidFill>
                <a:schemeClr val="accent1">
                  <a:lumMod val="75000"/>
                </a:schemeClr>
              </a:solidFill>
            </a:endParaRPr>
          </a:p>
        </p:txBody>
      </p:sp>
      <p:sp>
        <p:nvSpPr>
          <p:cNvPr id="2" name="TextBox 1">
            <a:extLst>
              <a:ext uri="{FF2B5EF4-FFF2-40B4-BE49-F238E27FC236}">
                <a16:creationId xmlns:a16="http://schemas.microsoft.com/office/drawing/2014/main" id="{EC59FF05-12EB-DEC1-57D3-6962514043A9}"/>
              </a:ext>
            </a:extLst>
          </p:cNvPr>
          <p:cNvSpPr txBox="1"/>
          <p:nvPr/>
        </p:nvSpPr>
        <p:spPr>
          <a:xfrm>
            <a:off x="485081" y="1750057"/>
            <a:ext cx="11419839" cy="646331"/>
          </a:xfrm>
          <a:prstGeom prst="rect">
            <a:avLst/>
          </a:prstGeom>
          <a:noFill/>
        </p:spPr>
        <p:txBody>
          <a:bodyPr wrap="square">
            <a:spAutoFit/>
          </a:bodyPr>
          <a:lstStyle/>
          <a:p>
            <a:pPr marL="342900" indent="-342900">
              <a:buFont typeface="Wingdings" panose="05000000000000000000" pitchFamily="2" charset="2"/>
              <a:buChar char="Ø"/>
            </a:pPr>
            <a:r>
              <a:rPr lang="lt-LT" dirty="0">
                <a:latin typeface="Calibri" panose="020F0502020204030204" pitchFamily="34" charset="0"/>
                <a:ea typeface="Calibri" panose="020F0502020204030204" pitchFamily="34" charset="0"/>
                <a:cs typeface="Calibri" panose="020F0502020204030204" pitchFamily="34" charset="0"/>
              </a:rPr>
              <a:t>Veronika Kapalinskaitė, tel. </a:t>
            </a:r>
            <a:r>
              <a:rPr lang="en-US" dirty="0">
                <a:effectLst/>
                <a:latin typeface="Calibri" panose="020F0502020204030204" pitchFamily="34" charset="0"/>
                <a:ea typeface="Calibri" panose="020F0502020204030204" pitchFamily="34" charset="0"/>
                <a:cs typeface="Calibri" panose="020F0502020204030204" pitchFamily="34" charset="0"/>
              </a:rPr>
              <a:t>+370 </a:t>
            </a:r>
            <a:r>
              <a:rPr lang="en-GB" dirty="0">
                <a:effectLst/>
                <a:latin typeface="Calibri" panose="020F0502020204030204" pitchFamily="34" charset="0"/>
                <a:ea typeface="Calibri" panose="020F0502020204030204" pitchFamily="34" charset="0"/>
                <a:cs typeface="Calibri" panose="020F0502020204030204" pitchFamily="34" charset="0"/>
              </a:rPr>
              <a:t>604 76 286</a:t>
            </a:r>
            <a:r>
              <a:rPr lang="en-US" dirty="0">
                <a:effectLst/>
                <a:latin typeface="Calibri" panose="020F0502020204030204" pitchFamily="34" charset="0"/>
                <a:ea typeface="Calibri" panose="020F0502020204030204" pitchFamily="34" charset="0"/>
                <a:cs typeface="Calibri" panose="020F0502020204030204" pitchFamily="34" charset="0"/>
              </a:rPr>
              <a:t>, el. p. </a:t>
            </a:r>
            <a:r>
              <a:rPr lang="en-US" u="sng" dirty="0" err="1">
                <a:latin typeface="Calibri" panose="020F0502020204030204" pitchFamily="34" charset="0"/>
                <a:ea typeface="Calibri" panose="020F0502020204030204" pitchFamily="34" charset="0"/>
                <a:cs typeface="Calibri" panose="020F0502020204030204" pitchFamily="34" charset="0"/>
              </a:rPr>
              <a:t>veronika.</a:t>
            </a:r>
            <a:r>
              <a:rPr lang="en-US" u="sng" dirty="0" err="1">
                <a:effectLst/>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k</a:t>
            </a:r>
            <a:r>
              <a:rPr lang="en-US" dirty="0" err="1">
                <a:effectLst/>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apalinskaite@lmt.lt</a:t>
            </a:r>
            <a:endParaRPr lang="lt-LT"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endParaRPr lang="lt-LT" dirty="0">
              <a:latin typeface="Calibri" panose="020F0502020204030204" pitchFamily="34" charset="0"/>
              <a:ea typeface="Calibri" panose="020F0502020204030204" pitchFamily="34" charset="0"/>
              <a:cs typeface="Calibri" panose="020F0502020204030204" pitchFamily="34" charset="0"/>
            </a:endParaRPr>
          </a:p>
        </p:txBody>
      </p:sp>
      <p:pic>
        <p:nvPicPr>
          <p:cNvPr id="7" name="Paveikslėlis 6" descr="Paveikslėlis, kuriame yra tekstas, Šriftas, Grafika, logotipas&#10;&#10;Automatiškai sugeneruotas aprašymas">
            <a:extLst>
              <a:ext uri="{FF2B5EF4-FFF2-40B4-BE49-F238E27FC236}">
                <a16:creationId xmlns:a16="http://schemas.microsoft.com/office/drawing/2014/main" id="{35CE5CD9-6423-6A55-3A85-F31C9AA9ED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440" y="3091498"/>
            <a:ext cx="2921145" cy="1612582"/>
          </a:xfrm>
          <a:prstGeom prst="rect">
            <a:avLst/>
          </a:prstGeom>
        </p:spPr>
      </p:pic>
    </p:spTree>
    <p:extLst>
      <p:ext uri="{BB962C8B-B14F-4D97-AF65-F5344CB8AC3E}">
        <p14:creationId xmlns:p14="http://schemas.microsoft.com/office/powerpoint/2010/main" val="367587330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6432</TotalTime>
  <Words>2283</Words>
  <Application>Microsoft Macintosh PowerPoint</Application>
  <PresentationFormat>Widescreen</PresentationFormat>
  <Paragraphs>212</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Wingdings</vt:lpstr>
      <vt:lpstr>„Office“ tema</vt:lpstr>
      <vt:lpstr>Mano pirmoji tyrimų komanda (MPK). Programos įgyvendinimas </vt:lpstr>
      <vt:lpstr>  1. Teisinis pagrindas 2. MPK programa 3. MPK programos įgyvendinimo etapai 4. I-asis etapas: MPK tyrimų grupių formavimas: - Tvarka - Terminai 5. Rekomendacijos dėl jaunųjų vadovų ir jų komandų atrankos 6. Klausimai ir atsakymai  </vt:lpstr>
      <vt:lpstr>- 2022–2030 m. plėtros programos valdytojos Lietuvos Respublikos švietimo, mokslo ir sporto ministerijos mokslo plėtros programos pažangos priemonės Nr. 12-001-01-01-01 „Gerinti mokslo ir studijų aplinką“ aprašas ir projektų finansavimo sąlygų aprašas Nr. 2.    -  Rengiamas Mano pirmoji tyrimų komanda programos įgyvendinimo tvarkos aprašas tvarkos aprašas</vt:lpstr>
      <vt:lpstr>           MPK - tyrėjų lyderystės skatinimo ir kompetencijų ugdymo programa, kurios tikslai: </vt:lpstr>
      <vt:lpstr>PowerPoint Presentation</vt:lpstr>
      <vt:lpstr>PowerPoint Presentation</vt:lpstr>
      <vt:lpstr>PowerPoint Presentation</vt:lpstr>
      <vt:lpstr>   </vt:lpstr>
      <vt:lpstr>   </vt:lpstr>
      <vt:lpstr>   </vt:lpstr>
      <vt:lpstr>   </vt:lpstr>
      <vt:lpstr>   </vt:lpstr>
      <vt:lpstr>   </vt:lpstr>
      <vt:lpstr>I etapas (2025–2026)</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Deividas Petrulevičius | Lietuvos mokslo taryba</dc:creator>
  <cp:lastModifiedBy>Veronika Kapalinskaitė | Lietuvos mokslo taryba</cp:lastModifiedBy>
  <cp:revision>12</cp:revision>
  <dcterms:created xsi:type="dcterms:W3CDTF">2024-07-11T19:06:03Z</dcterms:created>
  <dcterms:modified xsi:type="dcterms:W3CDTF">2025-09-09T10:18:52Z</dcterms:modified>
</cp:coreProperties>
</file>