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1B"/>
    <a:srgbClr val="3B4D55"/>
    <a:srgbClr val="9399A1"/>
    <a:srgbClr val="DEE6E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2" autoAdjust="0"/>
    <p:restoredTop sz="94274" autoAdjust="0"/>
  </p:normalViewPr>
  <p:slideViewPr>
    <p:cSldViewPr>
      <p:cViewPr varScale="1">
        <p:scale>
          <a:sx n="92" d="100"/>
          <a:sy n="92" d="100"/>
        </p:scale>
        <p:origin x="66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30EFF-4DEE-4E97-9D13-5D460C4E01D7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EB2E-2861-4439-B3C7-4B58EA3C4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icture Placeholder 85">
            <a:extLst>
              <a:ext uri="{FF2B5EF4-FFF2-40B4-BE49-F238E27FC236}">
                <a16:creationId xmlns:a16="http://schemas.microsoft.com/office/drawing/2014/main" id="{27C8F013-58D5-4ABD-B2CB-0431FD14933E}"/>
              </a:ext>
            </a:extLst>
          </p:cNvPr>
          <p:cNvSpPr>
            <a:spLocks noGrp="1"/>
          </p:cNvSpPr>
          <p:nvPr userDrawn="1">
            <p:ph type="pic" sz="quarter" idx="29"/>
          </p:nvPr>
        </p:nvSpPr>
        <p:spPr>
          <a:xfrm>
            <a:off x="884309" y="918636"/>
            <a:ext cx="950400" cy="6876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lt-LT"/>
              <a:t>Spustelėkite piktogr. norėdami įtraukti pav.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257CB-11D8-4D35-A676-05EDEFAA2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anchor="b">
            <a:normAutofit/>
          </a:bodyPr>
          <a:lstStyle>
            <a:lvl1pPr algn="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622EE-EB76-4F63-BF73-21A4E7D3C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1590" y="1404941"/>
            <a:ext cx="8617176" cy="481916"/>
          </a:xfrm>
        </p:spPr>
        <p:txBody>
          <a:bodyPr>
            <a:noAutofit/>
          </a:bodyPr>
          <a:lstStyle>
            <a:lvl1pPr marL="0" indent="0" algn="r">
              <a:buNone/>
              <a:defRPr sz="2800" i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ru-R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D56C11-4279-4A7A-8ED5-B3CC4B49EBCE}"/>
              </a:ext>
            </a:extLst>
          </p:cNvPr>
          <p:cNvSpPr/>
          <p:nvPr userDrawn="1"/>
        </p:nvSpPr>
        <p:spPr>
          <a:xfrm>
            <a:off x="874714" y="2404913"/>
            <a:ext cx="11317286" cy="630936"/>
          </a:xfrm>
          <a:prstGeom prst="rect">
            <a:avLst/>
          </a:prstGeom>
          <a:solidFill>
            <a:srgbClr val="DE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1448BB1C-FCE0-4368-9454-1C343179F82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99868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5" name="Text Placeholder 67">
            <a:extLst>
              <a:ext uri="{FF2B5EF4-FFF2-40B4-BE49-F238E27FC236}">
                <a16:creationId xmlns:a16="http://schemas.microsoft.com/office/drawing/2014/main" id="{0F809E17-A64D-4926-86F9-F23BA9D43374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02003" y="3176106"/>
            <a:ext cx="1697037" cy="36894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1</a:t>
            </a:r>
            <a:endParaRPr lang="ru-RU" dirty="0"/>
          </a:p>
        </p:txBody>
      </p:sp>
      <p:sp>
        <p:nvSpPr>
          <p:cNvPr id="80" name="Text Placeholder 67">
            <a:extLst>
              <a:ext uri="{FF2B5EF4-FFF2-40B4-BE49-F238E27FC236}">
                <a16:creationId xmlns:a16="http://schemas.microsoft.com/office/drawing/2014/main" id="{CEAEBD1B-4DD3-4194-BDB3-E70AEE2E0CDB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999868" y="3580663"/>
            <a:ext cx="1697037" cy="1414919"/>
          </a:xfrm>
        </p:spPr>
        <p:txBody>
          <a:bodyPr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9" name="Text Placeholder 67">
            <a:extLst>
              <a:ext uri="{FF2B5EF4-FFF2-40B4-BE49-F238E27FC236}">
                <a16:creationId xmlns:a16="http://schemas.microsoft.com/office/drawing/2014/main" id="{D78D23EB-5D9F-4540-94A3-08DBF7B8B91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076929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6" name="Text Placeholder 67">
            <a:extLst>
              <a:ext uri="{FF2B5EF4-FFF2-40B4-BE49-F238E27FC236}">
                <a16:creationId xmlns:a16="http://schemas.microsoft.com/office/drawing/2014/main" id="{52C8DAAC-AC34-4ADE-B88F-1C9288A5AEA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079064" y="3176106"/>
            <a:ext cx="1697037" cy="36894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2</a:t>
            </a:r>
            <a:endParaRPr lang="ru-RU" dirty="0"/>
          </a:p>
        </p:txBody>
      </p:sp>
      <p:sp>
        <p:nvSpPr>
          <p:cNvPr id="81" name="Text Placeholder 67">
            <a:extLst>
              <a:ext uri="{FF2B5EF4-FFF2-40B4-BE49-F238E27FC236}">
                <a16:creationId xmlns:a16="http://schemas.microsoft.com/office/drawing/2014/main" id="{11C83BFB-0EB8-4D80-943B-BA7A252D4DFE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3076929" y="3580663"/>
            <a:ext cx="1697037" cy="1414919"/>
          </a:xfrm>
        </p:spPr>
        <p:txBody>
          <a:bodyPr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4ED1DE17-B2BC-417B-BFB0-D3CDF720973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153990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7" name="Text Placeholder 67">
            <a:extLst>
              <a:ext uri="{FF2B5EF4-FFF2-40B4-BE49-F238E27FC236}">
                <a16:creationId xmlns:a16="http://schemas.microsoft.com/office/drawing/2014/main" id="{2406C601-7B6F-4E9D-A973-B2CC92C0DDA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156125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3</a:t>
            </a:r>
            <a:endParaRPr lang="ru-RU" dirty="0"/>
          </a:p>
        </p:txBody>
      </p:sp>
      <p:sp>
        <p:nvSpPr>
          <p:cNvPr id="82" name="Text Placeholder 67">
            <a:extLst>
              <a:ext uri="{FF2B5EF4-FFF2-40B4-BE49-F238E27FC236}">
                <a16:creationId xmlns:a16="http://schemas.microsoft.com/office/drawing/2014/main" id="{1863E5AC-A2CE-4EFB-9433-5F599B2B061F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5153990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sp>
        <p:nvSpPr>
          <p:cNvPr id="71" name="Text Placeholder 67">
            <a:extLst>
              <a:ext uri="{FF2B5EF4-FFF2-40B4-BE49-F238E27FC236}">
                <a16:creationId xmlns:a16="http://schemas.microsoft.com/office/drawing/2014/main" id="{166A426C-5268-45E2-8D57-A0DC553E018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7231051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8" name="Text Placeholder 67">
            <a:extLst>
              <a:ext uri="{FF2B5EF4-FFF2-40B4-BE49-F238E27FC236}">
                <a16:creationId xmlns:a16="http://schemas.microsoft.com/office/drawing/2014/main" id="{84AA07B3-267A-4EF3-884B-C7811E2A82E2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233186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4</a:t>
            </a:r>
            <a:endParaRPr lang="ru-RU" dirty="0"/>
          </a:p>
        </p:txBody>
      </p:sp>
      <p:sp>
        <p:nvSpPr>
          <p:cNvPr id="83" name="Text Placeholder 67">
            <a:extLst>
              <a:ext uri="{FF2B5EF4-FFF2-40B4-BE49-F238E27FC236}">
                <a16:creationId xmlns:a16="http://schemas.microsoft.com/office/drawing/2014/main" id="{8200DF41-88E6-45EF-AE9D-B56233AD17E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7231051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sp>
        <p:nvSpPr>
          <p:cNvPr id="72" name="Text Placeholder 67">
            <a:extLst>
              <a:ext uri="{FF2B5EF4-FFF2-40B4-BE49-F238E27FC236}">
                <a16:creationId xmlns:a16="http://schemas.microsoft.com/office/drawing/2014/main" id="{27F6FCF2-4954-4E07-BD4A-54040E1698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308112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9" name="Text Placeholder 67">
            <a:extLst>
              <a:ext uri="{FF2B5EF4-FFF2-40B4-BE49-F238E27FC236}">
                <a16:creationId xmlns:a16="http://schemas.microsoft.com/office/drawing/2014/main" id="{9752F311-54E4-4A2F-A676-CE541AC3AF22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310247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5</a:t>
            </a:r>
            <a:endParaRPr lang="ru-RU" dirty="0"/>
          </a:p>
        </p:txBody>
      </p:sp>
      <p:sp>
        <p:nvSpPr>
          <p:cNvPr id="84" name="Text Placeholder 67">
            <a:extLst>
              <a:ext uri="{FF2B5EF4-FFF2-40B4-BE49-F238E27FC236}">
                <a16:creationId xmlns:a16="http://schemas.microsoft.com/office/drawing/2014/main" id="{293395E1-4412-462F-9A23-3BEF7CCC2498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9308112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423E63-093D-4A99-8C31-28E180F8111E}"/>
              </a:ext>
            </a:extLst>
          </p:cNvPr>
          <p:cNvCxnSpPr>
            <a:cxnSpLocks/>
          </p:cNvCxnSpPr>
          <p:nvPr userDrawn="1"/>
        </p:nvCxnSpPr>
        <p:spPr>
          <a:xfrm>
            <a:off x="919331" y="2404913"/>
            <a:ext cx="11304000" cy="0"/>
          </a:xfrm>
          <a:prstGeom prst="line">
            <a:avLst/>
          </a:prstGeom>
          <a:ln w="19050">
            <a:solidFill>
              <a:srgbClr val="9399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79A9D-F468-4B5C-9092-EE37C9E3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13CFEE6-155F-4C22-BFC9-BDED101F64A3}" type="datetimeFigureOut">
              <a:rPr lang="ru-RU" smtClean="0"/>
              <a:pPr/>
              <a:t>17.06.2020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50B2E-E157-4C0C-94EB-9A67DEC0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D0389-9377-4F66-90DE-3BF0280F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5D4B62-FDA7-488E-8EA0-68805217F9F0}"/>
              </a:ext>
            </a:extLst>
          </p:cNvPr>
          <p:cNvGrpSpPr/>
          <p:nvPr userDrawn="1"/>
        </p:nvGrpSpPr>
        <p:grpSpPr>
          <a:xfrm>
            <a:off x="9128023" y="2331516"/>
            <a:ext cx="137160" cy="2999323"/>
            <a:chOff x="882917" y="2474883"/>
            <a:chExt cx="137160" cy="299932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E9FF919-D5B6-40BE-8340-99395C67A80B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744F83E-0A7E-487F-94AD-18862D8C1DA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04EFAD-8591-44A8-B023-93F6CBAA8FBB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CC36F7E-FD23-48F3-A09A-9CC43031B561}"/>
              </a:ext>
            </a:extLst>
          </p:cNvPr>
          <p:cNvCxnSpPr>
            <a:cxnSpLocks/>
          </p:cNvCxnSpPr>
          <p:nvPr userDrawn="1"/>
        </p:nvCxnSpPr>
        <p:spPr>
          <a:xfrm>
            <a:off x="951496" y="3032671"/>
            <a:ext cx="11240503" cy="0"/>
          </a:xfrm>
          <a:prstGeom prst="line">
            <a:avLst/>
          </a:prstGeom>
          <a:ln w="7239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1B849D-4DD4-48E2-919C-6D027EBF0C55}"/>
              </a:ext>
            </a:extLst>
          </p:cNvPr>
          <p:cNvGrpSpPr/>
          <p:nvPr userDrawn="1"/>
        </p:nvGrpSpPr>
        <p:grpSpPr>
          <a:xfrm>
            <a:off x="813989" y="2331516"/>
            <a:ext cx="137162" cy="2999323"/>
            <a:chOff x="882915" y="2453736"/>
            <a:chExt cx="137162" cy="299932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35FDD3-D29F-4144-B941-C78FD2EDEC8F}"/>
                </a:ext>
              </a:extLst>
            </p:cNvPr>
            <p:cNvCxnSpPr/>
            <p:nvPr userDrawn="1"/>
          </p:nvCxnSpPr>
          <p:spPr>
            <a:xfrm>
              <a:off x="951497" y="2522316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CCA69E7-7E62-48D3-BECA-3195D6013009}"/>
                </a:ext>
              </a:extLst>
            </p:cNvPr>
            <p:cNvSpPr/>
            <p:nvPr userDrawn="1"/>
          </p:nvSpPr>
          <p:spPr>
            <a:xfrm>
              <a:off x="882915" y="245373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372AC68-B45F-427C-BCD5-D1C11A81DEFD}"/>
                </a:ext>
              </a:extLst>
            </p:cNvPr>
            <p:cNvSpPr/>
            <p:nvPr userDrawn="1"/>
          </p:nvSpPr>
          <p:spPr>
            <a:xfrm>
              <a:off x="882917" y="5315899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63908B3-7B94-471C-A3B6-4DD1BAD057EC}"/>
              </a:ext>
            </a:extLst>
          </p:cNvPr>
          <p:cNvGrpSpPr/>
          <p:nvPr userDrawn="1"/>
        </p:nvGrpSpPr>
        <p:grpSpPr>
          <a:xfrm>
            <a:off x="750918" y="2898634"/>
            <a:ext cx="265176" cy="265176"/>
            <a:chOff x="818907" y="3062958"/>
            <a:chExt cx="265176" cy="265176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EBB9D0A-1778-4373-AD41-62E890959DCF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C3271EA-E74D-4A74-B991-5C50166C37A5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A6FF48-4AA4-4CD2-B31D-B7049F9C4092}"/>
              </a:ext>
            </a:extLst>
          </p:cNvPr>
          <p:cNvGrpSpPr/>
          <p:nvPr userDrawn="1"/>
        </p:nvGrpSpPr>
        <p:grpSpPr>
          <a:xfrm>
            <a:off x="2908500" y="2331516"/>
            <a:ext cx="137160" cy="2999323"/>
            <a:chOff x="882917" y="2474883"/>
            <a:chExt cx="137160" cy="299932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7874F7-CC98-4D64-8517-87F53501C42F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6453AEA-ACAA-4861-B099-D90257B9BAF8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8484F9-DBBB-48DB-8CBC-A0E91BBD8207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87AB91B-1402-478A-9277-84A12987C1FE}"/>
              </a:ext>
            </a:extLst>
          </p:cNvPr>
          <p:cNvGrpSpPr/>
          <p:nvPr userDrawn="1"/>
        </p:nvGrpSpPr>
        <p:grpSpPr>
          <a:xfrm>
            <a:off x="2847246" y="2898634"/>
            <a:ext cx="265176" cy="265176"/>
            <a:chOff x="818907" y="3062958"/>
            <a:chExt cx="265176" cy="26517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EFCF036-CEA4-48A8-A00F-9F64AE548E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E24256-9159-4D60-B60A-3498FC98CD0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A8C6DB1-44F7-483A-950F-B873D1D5B8D3}"/>
              </a:ext>
            </a:extLst>
          </p:cNvPr>
          <p:cNvGrpSpPr/>
          <p:nvPr userDrawn="1"/>
        </p:nvGrpSpPr>
        <p:grpSpPr>
          <a:xfrm>
            <a:off x="9064951" y="2898634"/>
            <a:ext cx="265176" cy="265176"/>
            <a:chOff x="818907" y="3062958"/>
            <a:chExt cx="265176" cy="26517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71AB570-1EDA-457E-B564-1F63367035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1CF7F51-5306-450B-9581-297B7DA9535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8F938B-6889-476B-9F04-50877A3FFB94}"/>
              </a:ext>
            </a:extLst>
          </p:cNvPr>
          <p:cNvGrpSpPr/>
          <p:nvPr userDrawn="1"/>
        </p:nvGrpSpPr>
        <p:grpSpPr>
          <a:xfrm>
            <a:off x="5003010" y="2331516"/>
            <a:ext cx="137160" cy="2999323"/>
            <a:chOff x="882917" y="2474883"/>
            <a:chExt cx="137160" cy="299932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342DA-D3C1-4717-B6CC-2654C333D29D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B6D1AF-ADDB-42D5-BEB9-99A7EE07025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986ED45-F31E-4EB9-BB0F-3079602EB4A2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923CFC93-94E9-4366-8810-F0ACAFD54CFD}"/>
              </a:ext>
            </a:extLst>
          </p:cNvPr>
          <p:cNvSpPr/>
          <p:nvPr userDrawn="1"/>
        </p:nvSpPr>
        <p:spPr>
          <a:xfrm>
            <a:off x="4938426" y="2898634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D6790E5-47B0-4794-ADB1-4FC8402D665C}"/>
              </a:ext>
            </a:extLst>
          </p:cNvPr>
          <p:cNvSpPr/>
          <p:nvPr userDrawn="1"/>
        </p:nvSpPr>
        <p:spPr>
          <a:xfrm>
            <a:off x="5002434" y="2962642"/>
            <a:ext cx="137160" cy="137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6C3237-54C9-480C-AABB-5A95AB84DF38}"/>
              </a:ext>
            </a:extLst>
          </p:cNvPr>
          <p:cNvGrpSpPr/>
          <p:nvPr userDrawn="1"/>
        </p:nvGrpSpPr>
        <p:grpSpPr>
          <a:xfrm>
            <a:off x="7097520" y="2331516"/>
            <a:ext cx="137160" cy="2999323"/>
            <a:chOff x="882917" y="2474883"/>
            <a:chExt cx="137160" cy="2999323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B1C5BC3-88E2-4319-B05B-55A77D959B8C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5AD3DDE-89C5-4CB3-A7C4-52A77D798D0A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492ADD7-891E-47B3-B12A-0B729BD59B7C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6626098-B638-41DE-A19F-347385124AF0}"/>
              </a:ext>
            </a:extLst>
          </p:cNvPr>
          <p:cNvGrpSpPr/>
          <p:nvPr userDrawn="1"/>
        </p:nvGrpSpPr>
        <p:grpSpPr>
          <a:xfrm>
            <a:off x="7036590" y="2898634"/>
            <a:ext cx="265176" cy="265176"/>
            <a:chOff x="821985" y="3062284"/>
            <a:chExt cx="265176" cy="26517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FDD77FF-4A87-4A8F-9110-8D6977A8ED44}"/>
                </a:ext>
              </a:extLst>
            </p:cNvPr>
            <p:cNvSpPr/>
            <p:nvPr userDrawn="1"/>
          </p:nvSpPr>
          <p:spPr>
            <a:xfrm>
              <a:off x="821985" y="3062284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6ECC322-F330-4C26-AC6A-506672D90A6F}"/>
                </a:ext>
              </a:extLst>
            </p:cNvPr>
            <p:cNvSpPr/>
            <p:nvPr userDrawn="1"/>
          </p:nvSpPr>
          <p:spPr>
            <a:xfrm>
              <a:off x="885993" y="312629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878801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551">
          <p15:clr>
            <a:srgbClr val="FBAE40"/>
          </p15:clr>
        </p15:guide>
        <p15:guide id="3" pos="7080">
          <p15:clr>
            <a:srgbClr val="FBAE40"/>
          </p15:clr>
        </p15:guide>
        <p15:guide id="4" orient="horz" pos="37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FE583A-448B-424C-9B6C-980A58B939A8}"/>
              </a:ext>
            </a:extLst>
          </p:cNvPr>
          <p:cNvCxnSpPr>
            <a:cxnSpLocks/>
            <a:stCxn id="8" idx="6"/>
            <a:endCxn id="10" idx="6"/>
          </p:cNvCxnSpPr>
          <p:nvPr userDrawn="1"/>
        </p:nvCxnSpPr>
        <p:spPr>
          <a:xfrm flipV="1">
            <a:off x="1070213" y="6081964"/>
            <a:ext cx="10174050" cy="1"/>
          </a:xfrm>
          <a:prstGeom prst="line">
            <a:avLst/>
          </a:prstGeom>
          <a:ln w="889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F4F28C2-CC34-4947-B0FE-B44514C5BFC8}"/>
              </a:ext>
            </a:extLst>
          </p:cNvPr>
          <p:cNvSpPr/>
          <p:nvPr userDrawn="1"/>
        </p:nvSpPr>
        <p:spPr>
          <a:xfrm>
            <a:off x="11107103" y="6013384"/>
            <a:ext cx="137160" cy="137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423FD6-47FA-40FA-AC79-BC9F7AE1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E562E-0BAA-491E-B8FD-1A05C9CA6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2BA95-4805-4B42-9280-BD99DBEAF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03765" y="6088551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3B4D55"/>
                </a:solidFill>
              </a:defRPr>
            </a:lvl1pPr>
          </a:lstStyle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72EE-4DFE-49F7-BB57-F122C643F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03765" y="5829266"/>
            <a:ext cx="2743200" cy="252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B4001B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F2AD18-5088-44AE-A929-D2B09BDCBE5A}"/>
              </a:ext>
            </a:extLst>
          </p:cNvPr>
          <p:cNvSpPr/>
          <p:nvPr userDrawn="1"/>
        </p:nvSpPr>
        <p:spPr>
          <a:xfrm>
            <a:off x="805037" y="5949377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5A4A8-6013-489C-BF67-FC05831CE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915" y="5899402"/>
            <a:ext cx="321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bg1"/>
                </a:solidFill>
              </a:defRPr>
            </a:lvl1pPr>
          </a:lstStyle>
          <a:p>
            <a:fld id="{4F4E0FEE-E42D-435A-A441-DBC63D7AFC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8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713" y="2439828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Sutarties pasirašymas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3" y="3176106"/>
            <a:ext cx="1840051" cy="368946"/>
          </a:xfrm>
        </p:spPr>
        <p:txBody>
          <a:bodyPr/>
          <a:lstStyle/>
          <a:p>
            <a:r>
              <a:rPr lang="lt-LT" sz="1400" dirty="0"/>
              <a:t>Priimtasis į doktorantūros studijas iki studijų pradžios pasirašo sutartį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904312-F9B9-4F27-8665-50D0641FBE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781" y="4978900"/>
            <a:ext cx="2079197" cy="799003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Mokslo ir doktorantūros departamente (MDD)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28037" y="2499767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Vadovo ir padalinio tvirtinimas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4" y="3176106"/>
            <a:ext cx="1925422" cy="368946"/>
          </a:xfrm>
        </p:spPr>
        <p:txBody>
          <a:bodyPr/>
          <a:lstStyle/>
          <a:p>
            <a:r>
              <a:rPr lang="lt-LT" sz="1400" dirty="0"/>
              <a:t>Ne vėliau, kaip 10 dienų nuo studijų pradžios</a:t>
            </a:r>
            <a:endParaRPr lang="ru-RU" sz="14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56252" y="4941168"/>
            <a:ext cx="2018073" cy="836735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Tvirtina </a:t>
            </a:r>
            <a:r>
              <a:rPr lang="lt-LT" dirty="0"/>
              <a:t>Edukologijos krypties doktorantūros komitetas</a:t>
            </a:r>
            <a:r>
              <a:rPr lang="lt-LT" dirty="0">
                <a:solidFill>
                  <a:schemeClr val="accent3"/>
                </a:solidFill>
              </a:rPr>
              <a:t>, rašomas įsakymas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31395"/>
            <a:ext cx="198821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Studijų plano ir programos rengimas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70754" y="3113257"/>
            <a:ext cx="2071451" cy="368946"/>
          </a:xfrm>
        </p:spPr>
        <p:txBody>
          <a:bodyPr/>
          <a:lstStyle/>
          <a:p>
            <a:r>
              <a:rPr lang="lt-LT" sz="1400" u="sng" dirty="0"/>
              <a:t>Per 1 mėnesį </a:t>
            </a:r>
            <a:r>
              <a:rPr lang="lt-LT" sz="1400" dirty="0"/>
              <a:t>nuo studijų pradžios turi būti parengtas doktorantūros  studijų planas  su pasirinktais egzaminais visam studijų  laikotarpiui ir programa</a:t>
            </a:r>
            <a:endParaRPr lang="ru-RU" sz="14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12371" y="4806547"/>
            <a:ext cx="1988215" cy="735691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Tvirtina padalinys ir E</a:t>
            </a:r>
            <a:r>
              <a:rPr lang="lt-LT" dirty="0"/>
              <a:t>duko</a:t>
            </a:r>
            <a:r>
              <a:rPr lang="lt-LT" dirty="0">
                <a:solidFill>
                  <a:schemeClr val="accent3"/>
                </a:solidFill>
              </a:rPr>
              <a:t>logijos krypties doktorantūros komitetas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42205" y="2363023"/>
            <a:ext cx="2165907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Atestacija </a:t>
            </a:r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6" y="3176106"/>
            <a:ext cx="1840491" cy="368946"/>
          </a:xfrm>
        </p:spPr>
        <p:txBody>
          <a:bodyPr/>
          <a:lstStyle/>
          <a:p>
            <a:r>
              <a:rPr lang="lt-LT" sz="1400" dirty="0"/>
              <a:t>Vieną kartą per </a:t>
            </a:r>
            <a:r>
              <a:rPr lang="lt-LT" sz="1400"/>
              <a:t>metus  </a:t>
            </a:r>
            <a:r>
              <a:rPr lang="lt-LT" sz="1400">
                <a:solidFill>
                  <a:srgbClr val="00B050"/>
                </a:solidFill>
              </a:rPr>
              <a:t> </a:t>
            </a:r>
            <a:r>
              <a:rPr lang="lt-LT" sz="1400" dirty="0"/>
              <a:t>(kiekvienų studijų metų pabaigoje) </a:t>
            </a:r>
            <a:endParaRPr lang="ru-RU" sz="1400" dirty="0"/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 txBox="1">
            <a:spLocks/>
          </p:cNvSpPr>
          <p:nvPr/>
        </p:nvSpPr>
        <p:spPr>
          <a:xfrm>
            <a:off x="7309657" y="4806546"/>
            <a:ext cx="1988215" cy="735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 txBox="1">
            <a:spLocks/>
          </p:cNvSpPr>
          <p:nvPr/>
        </p:nvSpPr>
        <p:spPr>
          <a:xfrm>
            <a:off x="7318092" y="4748823"/>
            <a:ext cx="1988215" cy="735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Ataskaita svarstoma ir tvirtinama padalinyje ir vėliau tvirtinama Edukologijos krypties doktorantūros komitete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603481" y="178508"/>
            <a:ext cx="1108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EDUKOLOGIJOS MOKSLO KRYPTIES DOKTORANTO </a:t>
            </a:r>
            <a:r>
              <a:rPr lang="lt-LT" sz="2400" b="1" u="sng" dirty="0">
                <a:latin typeface="+mj-lt"/>
              </a:rPr>
              <a:t>STUDIJŲ ATMINTINĖ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640173"/>
            <a:ext cx="12072664" cy="174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endParaRPr lang="lt-LT" sz="1600" dirty="0">
              <a:latin typeface="+mj-lt"/>
            </a:endParaRP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Doktorantūros procesą </a:t>
            </a:r>
            <a:r>
              <a:rPr lang="lt-LT" sz="1600" b="1" dirty="0">
                <a:latin typeface="+mj-lt"/>
              </a:rPr>
              <a:t>reglamentuoja </a:t>
            </a:r>
            <a:r>
              <a:rPr lang="lt-LT" sz="1600" dirty="0">
                <a:latin typeface="+mj-lt"/>
              </a:rPr>
              <a:t>Kauno technologijos universiteto</a:t>
            </a:r>
            <a:r>
              <a:rPr lang="lt-LT" sz="1600" b="1" dirty="0">
                <a:latin typeface="+mj-lt"/>
              </a:rPr>
              <a:t>,</a:t>
            </a:r>
            <a:r>
              <a:rPr lang="lt-LT" sz="1600" dirty="0">
                <a:latin typeface="+mj-lt"/>
              </a:rPr>
              <a:t> Lietuvos sporto universiteto ir Šiaulių universiteto bendros edukologijos mokslo krypties doktorantūros reglamentas.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Kiekvienas doktorantas pradėdamas doktorantūros studijas </a:t>
            </a:r>
            <a:r>
              <a:rPr lang="lt-LT" sz="1600" b="1" dirty="0">
                <a:latin typeface="+mj-lt"/>
              </a:rPr>
              <a:t>privalo susipažinti su reglamentu</a:t>
            </a:r>
            <a:r>
              <a:rPr lang="lt-LT" sz="1600" dirty="0">
                <a:latin typeface="+mj-lt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Reglamentą galima </a:t>
            </a:r>
            <a:r>
              <a:rPr lang="lt-LT" sz="1600" b="1" dirty="0">
                <a:latin typeface="+mj-lt"/>
              </a:rPr>
              <a:t>rasti čia</a:t>
            </a:r>
            <a:r>
              <a:rPr lang="lt-LT" sz="1600" dirty="0">
                <a:latin typeface="+mj-lt"/>
              </a:rPr>
              <a:t>: https://www.lsu.lt/mokslas/doktorantura/edukologijos-mokslo-krypties-doktorantura/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Vadovaujantis doktorantūros reglamentu </a:t>
            </a:r>
            <a:r>
              <a:rPr lang="lt-LT" sz="1600" b="1" dirty="0">
                <a:latin typeface="+mj-lt"/>
              </a:rPr>
              <a:t>vykdomas bei administruojamas doktorantūros procesas</a:t>
            </a:r>
            <a:r>
              <a:rPr lang="lt-LT" sz="16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390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713" y="2439828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Disertacijos parengimas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3" y="3176106"/>
            <a:ext cx="1840051" cy="368946"/>
          </a:xfrm>
        </p:spPr>
        <p:txBody>
          <a:bodyPr/>
          <a:lstStyle/>
          <a:p>
            <a:r>
              <a:rPr lang="lt-LT" sz="1400" dirty="0"/>
              <a:t>Nevėliau kaip po 7 mėn. nuo studijų baigimo termino pateikiamas pirminis disertacijos variantas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904312-F9B9-4F27-8665-50D0641FBE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4713" y="4806546"/>
            <a:ext cx="2079197" cy="799003"/>
          </a:xfrm>
        </p:spPr>
        <p:txBody>
          <a:bodyPr/>
          <a:lstStyle/>
          <a:p>
            <a:r>
              <a:rPr lang="lt-LT" dirty="0"/>
              <a:t>Doktorantas į MDD pristato parengtą disertaciją ir prašymą, suderintą su vadovu, dėl disertacijos gynimo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77978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Reikalavimai norint gintis disertaciją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4" y="3176106"/>
            <a:ext cx="1925422" cy="368946"/>
          </a:xfrm>
        </p:spPr>
        <p:txBody>
          <a:bodyPr/>
          <a:lstStyle/>
          <a:p>
            <a:r>
              <a:rPr lang="lt-LT" sz="1400" dirty="0"/>
              <a:t>1 publikacija </a:t>
            </a:r>
            <a:r>
              <a:rPr lang="lt-LT" sz="1400" dirty="0" err="1"/>
              <a:t>Web</a:t>
            </a:r>
            <a:r>
              <a:rPr lang="lt-LT" sz="1400" dirty="0"/>
              <a:t> </a:t>
            </a:r>
            <a:r>
              <a:rPr lang="lt-LT" sz="1400" dirty="0" err="1"/>
              <a:t>of</a:t>
            </a:r>
            <a:r>
              <a:rPr lang="lt-LT" sz="1400" dirty="0"/>
              <a:t> </a:t>
            </a:r>
            <a:r>
              <a:rPr lang="lt-LT" sz="1400" dirty="0" err="1"/>
              <a:t>Science</a:t>
            </a:r>
            <a:r>
              <a:rPr lang="lt-LT" sz="1400" dirty="0"/>
              <a:t> </a:t>
            </a:r>
            <a:r>
              <a:rPr lang="lt-LT" sz="1400" dirty="0" err="1"/>
              <a:t>Clarivate</a:t>
            </a:r>
            <a:r>
              <a:rPr lang="lt-LT" sz="1400" dirty="0"/>
              <a:t> Analytics  arba </a:t>
            </a:r>
            <a:r>
              <a:rPr lang="lt-LT" sz="1400" dirty="0" err="1"/>
              <a:t>Scopus</a:t>
            </a:r>
            <a:r>
              <a:rPr lang="lt-LT" sz="1400" dirty="0"/>
              <a:t> (gali būti priimta)</a:t>
            </a:r>
          </a:p>
          <a:p>
            <a:r>
              <a:rPr lang="lt-LT" sz="1400" dirty="0"/>
              <a:t>1 publikacija Tarptautinėje duomenų bazėje (atspausdinta)</a:t>
            </a:r>
          </a:p>
          <a:p>
            <a:r>
              <a:rPr lang="lt-LT" sz="1400" dirty="0"/>
              <a:t>D</a:t>
            </a:r>
            <a:r>
              <a:rPr lang="en-US" sz="1400" dirty="0" err="1"/>
              <a:t>isertacijos</a:t>
            </a:r>
            <a:r>
              <a:rPr lang="en-US" sz="1400" dirty="0"/>
              <a:t> d</a:t>
            </a:r>
            <a:r>
              <a:rPr lang="lt-LT" sz="1400" dirty="0" err="1"/>
              <a:t>uomenų</a:t>
            </a:r>
            <a:r>
              <a:rPr lang="lt-LT" sz="1400" dirty="0"/>
              <a:t> pristatymas </a:t>
            </a:r>
            <a:r>
              <a:rPr lang="en-US" sz="1400" dirty="0"/>
              <a:t>ne ma</a:t>
            </a:r>
            <a:r>
              <a:rPr lang="lt-LT" sz="1400" dirty="0" err="1"/>
              <a:t>žiau</a:t>
            </a:r>
            <a:r>
              <a:rPr lang="lt-LT" sz="1400" dirty="0"/>
              <a:t> kaip 2 mokslinėse konferencijose</a:t>
            </a:r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1002003" y="0"/>
            <a:ext cx="11189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EDUKOLOGIJOS MOKSLO KRYPTIES DOKTORANTO </a:t>
            </a:r>
            <a:r>
              <a:rPr lang="lt-LT" sz="2400" b="1" u="sng" dirty="0">
                <a:latin typeface="+mj-lt"/>
              </a:rPr>
              <a:t>DISERTACIJOS RENGIMAS IR GYNIMAS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763225"/>
            <a:ext cx="12072664" cy="1467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Doktorantūros procesą </a:t>
            </a:r>
            <a:r>
              <a:rPr lang="lt-LT" sz="1600" b="1" dirty="0">
                <a:latin typeface="+mj-lt"/>
              </a:rPr>
              <a:t>reglamentuoja</a:t>
            </a:r>
            <a:r>
              <a:rPr lang="lt-LT" sz="1600" dirty="0">
                <a:latin typeface="+mj-lt"/>
              </a:rPr>
              <a:t> Kauno technologijos universiteto</a:t>
            </a:r>
            <a:r>
              <a:rPr lang="lt-LT" sz="1600" b="1" dirty="0">
                <a:latin typeface="+mj-lt"/>
              </a:rPr>
              <a:t>,</a:t>
            </a:r>
            <a:r>
              <a:rPr lang="lt-LT" sz="1600" dirty="0">
                <a:latin typeface="+mj-lt"/>
              </a:rPr>
              <a:t> Lietuvos sporto universiteto ir Šiaulių universiteto bendros edukologijos mokslo krypties doktorantūros reglamentas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Kiekvienas doktorantas pradėdamas doktorantūros studijas </a:t>
            </a:r>
            <a:r>
              <a:rPr lang="lt-LT" sz="1600" b="1" dirty="0">
                <a:latin typeface="+mj-lt"/>
              </a:rPr>
              <a:t>privalo susipažinti su reglamentu</a:t>
            </a:r>
            <a:r>
              <a:rPr lang="lt-LT" sz="1600" dirty="0">
                <a:latin typeface="+mj-lt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Reglamentą galima </a:t>
            </a:r>
            <a:r>
              <a:rPr lang="lt-LT" sz="1600" b="1" dirty="0">
                <a:latin typeface="+mj-lt"/>
              </a:rPr>
              <a:t>rasti čia</a:t>
            </a:r>
            <a:r>
              <a:rPr lang="lt-LT" sz="1600" dirty="0">
                <a:latin typeface="+mj-lt"/>
              </a:rPr>
              <a:t>: : https://www.lsu.lt/mokslas/doktorantura/edukologijos-mokslo-krypties-doktorantura/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Vadovaujantis doktorantūros reglamentu </a:t>
            </a:r>
            <a:r>
              <a:rPr lang="lt-LT" sz="1600" b="1" dirty="0">
                <a:latin typeface="+mj-lt"/>
              </a:rPr>
              <a:t>vykdomas bei administruojamas doktorantūros procesas</a:t>
            </a:r>
            <a:r>
              <a:rPr lang="lt-LT" sz="1600" dirty="0">
                <a:latin typeface="+mj-lt"/>
              </a:rPr>
              <a:t>.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81243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Pirminiai recenzentai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94342" y="3163900"/>
            <a:ext cx="1925422" cy="368946"/>
          </a:xfrm>
        </p:spPr>
        <p:txBody>
          <a:bodyPr/>
          <a:lstStyle/>
          <a:p>
            <a:r>
              <a:rPr lang="lt-LT" sz="1400" dirty="0"/>
              <a:t>Edukologijos krypties doktorantūros komitetas skiria recenzentus (disertacijos recenzavimo trukmė 6 savaitės)</a:t>
            </a:r>
            <a:endParaRPr lang="ru-RU" sz="1400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66863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Disertacijos gynimas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56774" y="3163900"/>
            <a:ext cx="1925422" cy="368946"/>
          </a:xfrm>
        </p:spPr>
        <p:txBody>
          <a:bodyPr/>
          <a:lstStyle/>
          <a:p>
            <a:r>
              <a:rPr lang="lt-LT" sz="1400" dirty="0"/>
              <a:t>Edukologijos krypties doktorantūros komitetas tvirtina gynimo komitetą, paskiria gynimo datą, kai gaunamas patvirtinimas iš  recenzentų.</a:t>
            </a:r>
          </a:p>
          <a:p>
            <a:endParaRPr lang="ru-RU" sz="1400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85045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Daktaro diplomo įteikimas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72052" y="3163900"/>
            <a:ext cx="2072576" cy="368946"/>
          </a:xfrm>
        </p:spPr>
        <p:txBody>
          <a:bodyPr/>
          <a:lstStyle/>
          <a:p>
            <a:r>
              <a:rPr lang="lt-LT" sz="1400" dirty="0"/>
              <a:t>Senato posėdžio metu įteikiamas Daktaro diplomas po to, kai LSU MDD pateikiama disertacijos gynimo stenograma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97485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713" y="2439828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Akademinės atostogos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4713" y="3176106"/>
            <a:ext cx="2103265" cy="368946"/>
          </a:xfrm>
        </p:spPr>
        <p:txBody>
          <a:bodyPr/>
          <a:lstStyle/>
          <a:p>
            <a:r>
              <a:rPr lang="lt-LT" sz="1400" u="sng" dirty="0"/>
              <a:t>Ne vėliau kaip 5 darbo dienos </a:t>
            </a:r>
            <a:r>
              <a:rPr lang="lt-LT" sz="1400" dirty="0"/>
              <a:t>iki doktorantūros studijų pertraukimo pradžios pristatomas prašymas į LSU MDD. Prie prašymo pridedami svarbią priežastį patvirtinantys dokumentai 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77978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Grįžimas studijuoti po akademinių atostogų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77978" y="3176106"/>
            <a:ext cx="2092776" cy="368946"/>
          </a:xfrm>
        </p:spPr>
        <p:txBody>
          <a:bodyPr/>
          <a:lstStyle/>
          <a:p>
            <a:r>
              <a:rPr lang="lt-LT" sz="1400" u="sng" dirty="0"/>
              <a:t>Ne vėliau kaip 5 darbo dienos</a:t>
            </a:r>
            <a:r>
              <a:rPr lang="lt-LT" sz="1400" dirty="0"/>
              <a:t> iki akademinių atostogų pabaigos pristatomas prašymas į LSU MDD. </a:t>
            </a:r>
            <a:endParaRPr lang="ru-RU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31395"/>
            <a:ext cx="198821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Studijų nutraukimas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70754" y="3113257"/>
            <a:ext cx="2071451" cy="368946"/>
          </a:xfrm>
        </p:spPr>
        <p:txBody>
          <a:bodyPr/>
          <a:lstStyle/>
          <a:p>
            <a:r>
              <a:rPr lang="lt-LT" sz="1400" u="sng" dirty="0"/>
              <a:t>Ne vėliau kaip 5 darbo dienos </a:t>
            </a:r>
            <a:r>
              <a:rPr lang="lt-LT" sz="1400" dirty="0"/>
              <a:t>iki studijų nutraukimo pristatomas prašymas į LSU MDD.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65641" y="0"/>
            <a:ext cx="10153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EDUKOLOGIJOS MOKSLO KRYPTIES DOKTORANTO </a:t>
            </a:r>
            <a:r>
              <a:rPr lang="lt-LT" sz="2400" b="1" u="sng" dirty="0">
                <a:latin typeface="+mj-lt"/>
              </a:rPr>
              <a:t>STUDIJŲ PERTRAUKIMAS / NUTRAUKIMAS</a:t>
            </a:r>
          </a:p>
        </p:txBody>
      </p:sp>
    </p:spTree>
    <p:extLst>
      <p:ext uri="{BB962C8B-B14F-4D97-AF65-F5344CB8AC3E}">
        <p14:creationId xmlns:p14="http://schemas.microsoft.com/office/powerpoint/2010/main" val="166398665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Custom 2">
      <a:dk1>
        <a:srgbClr val="B4001B"/>
      </a:dk1>
      <a:lt1>
        <a:srgbClr val="FFFFFF"/>
      </a:lt1>
      <a:dk2>
        <a:srgbClr val="3B4D55"/>
      </a:dk2>
      <a:lt2>
        <a:srgbClr val="DEE6EE"/>
      </a:lt2>
      <a:accent1>
        <a:srgbClr val="B4001B"/>
      </a:accent1>
      <a:accent2>
        <a:srgbClr val="9399A1"/>
      </a:accent2>
      <a:accent3>
        <a:srgbClr val="3B4D55"/>
      </a:accent3>
      <a:accent4>
        <a:srgbClr val="000000"/>
      </a:accent4>
      <a:accent5>
        <a:srgbClr val="425537"/>
      </a:accent5>
      <a:accent6>
        <a:srgbClr val="FF0000"/>
      </a:accent6>
      <a:hlink>
        <a:srgbClr val="3B4D55"/>
      </a:hlink>
      <a:folHlink>
        <a:srgbClr val="3B4D55"/>
      </a:folHlink>
    </a:clrScheme>
    <a:fontScheme name="Custom 6">
      <a:majorFont>
        <a:latin typeface="Tahom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istory_Timeline_05_MO - v3" id="{7FF5D5DD-C278-4CE6-8439-473DA481B1BB}" vid="{5298D311-D36A-4BC6-B02B-DC4D295524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7D8C62-B8C9-46F0-88EB-7D1075CE0A28}">
  <ds:schemaRefs>
    <ds:schemaRef ds:uri="http://purl.org/dc/terms/"/>
    <ds:schemaRef ds:uri="http://www.w3.org/XML/1998/namespace"/>
    <ds:schemaRef ds:uri="http://purl.org/dc/elements/1.1/"/>
    <ds:schemaRef ds:uri="http://schemas.microsoft.com/sharepoint/v3"/>
    <ds:schemaRef ds:uri="http://schemas.microsoft.com/office/infopath/2007/PartnerControls"/>
    <ds:schemaRef ds:uri="6dc4bcd6-49db-4c07-9060-8acfc67cef9f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fb0879af-3eba-417a-a55a-ffe6dcd6ca77"/>
  </ds:schemaRefs>
</ds:datastoreItem>
</file>

<file path=customXml/itemProps2.xml><?xml version="1.0" encoding="utf-8"?>
<ds:datastoreItem xmlns:ds="http://schemas.openxmlformats.org/officeDocument/2006/customXml" ds:itemID="{2533FB1C-4FE2-4970-8606-2C6AE365C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CBF1A6-2A07-45BD-A581-EA6CA78F83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TM04033917[[fn=Berlynas]]</Template>
  <TotalTime>0</TotalTime>
  <Words>420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Courier New</vt:lpstr>
      <vt:lpstr>Tahoma</vt:lpstr>
      <vt:lpstr>Times New Roman</vt:lpstr>
      <vt:lpstr>„Office“ tema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2020-04-21T11:21:42Z</dcterms:created>
  <dcterms:modified xsi:type="dcterms:W3CDTF">2020-06-17T07:28:50Z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